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1422" r:id="rId3"/>
    <p:sldId id="1436" r:id="rId4"/>
    <p:sldId id="1424" r:id="rId5"/>
    <p:sldId id="1772" r:id="rId6"/>
    <p:sldId id="1425" r:id="rId7"/>
    <p:sldId id="1426" r:id="rId8"/>
    <p:sldId id="1427" r:id="rId9"/>
    <p:sldId id="1428" r:id="rId10"/>
    <p:sldId id="1429" r:id="rId11"/>
    <p:sldId id="1728" r:id="rId12"/>
    <p:sldId id="172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05"/>
    <a:srgbClr val="EFAC40"/>
    <a:srgbClr val="4EE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7" autoAdjust="0"/>
    <p:restoredTop sz="93333" autoAdjust="0"/>
  </p:normalViewPr>
  <p:slideViewPr>
    <p:cSldViewPr snapToGrid="0" snapToObjects="1">
      <p:cViewPr varScale="1">
        <p:scale>
          <a:sx n="115" d="100"/>
          <a:sy n="115" d="100"/>
        </p:scale>
        <p:origin x="2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dirty="0"/>
              <a:t>Pain score gap: By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No controls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3AC-6C41-9CB3-15280D944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alg!$B$5</c:f>
              <c:numCache>
                <c:formatCode>0.0</c:formatCode>
                <c:ptCount val="1"/>
                <c:pt idx="0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AC-6C41-9CB3-15280D9447CC}"/>
            </c:ext>
          </c:extLst>
        </c:ser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KLG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3AC-6C41-9CB3-15280D944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alg!$C$5</c:f>
              <c:numCache>
                <c:formatCode>0.0</c:formatCode>
                <c:ptCount val="1"/>
                <c:pt idx="0">
                  <c:v>9.6460000000000008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AC-6C41-9CB3-15280D9447CC}"/>
            </c:ext>
          </c:extLst>
        </c:ser>
        <c:ser>
          <c:idx val="2"/>
          <c:order val="2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Algorithm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4242560333901"/>
                      <c:h val="9.28610727228412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13AC-6C41-9CB3-15280D944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alg!$D$5</c:f>
              <c:numCache>
                <c:formatCode>0.0</c:formatCode>
                <c:ptCount val="1"/>
                <c:pt idx="0">
                  <c:v>6.0419999999999989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AC-6C41-9CB3-15280D9447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8089967"/>
        <c:axId val="1998894063"/>
      </c:barChart>
      <c:catAx>
        <c:axId val="19780899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8894063"/>
        <c:crosses val="autoZero"/>
        <c:auto val="1"/>
        <c:lblAlgn val="ctr"/>
        <c:lblOffset val="100"/>
        <c:noMultiLvlLbl val="0"/>
      </c:catAx>
      <c:valAx>
        <c:axId val="19988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978089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4BD78F-02DA-C844-9960-925D7CD98662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D7E8F2-02C2-D542-B9A6-6ACE65B9A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09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bmh.manchester.ac.uk/musculoskeletal/aboutus/history/arc/jubilee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18-20132-7.pdf?origin=ppub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overuse</a:t>
            </a:r>
            <a:endParaRPr lang="en-US" baseline="0" dirty="0"/>
          </a:p>
          <a:p>
            <a:r>
              <a:rPr lang="en-US" baseline="0" dirty="0"/>
              <a:t>Then under</a:t>
            </a:r>
          </a:p>
          <a:p>
            <a:endParaRPr lang="en-US" baseline="0" dirty="0"/>
          </a:p>
          <a:p>
            <a:r>
              <a:rPr lang="en-US" baseline="0" dirty="0"/>
              <a:t>Start with </a:t>
            </a:r>
            <a:r>
              <a:rPr lang="en-US" baseline="0" dirty="0" err="1"/>
              <a:t>undertasnding</a:t>
            </a:r>
            <a:r>
              <a:rPr lang="en-US" baseline="0" dirty="0"/>
              <a:t> of health care system. Drives which q to ask, which experiments to run. Common idea is overuse. </a:t>
            </a:r>
          </a:p>
          <a:p>
            <a:r>
              <a:rPr lang="en-US" baseline="0" dirty="0"/>
              <a:t>Pipeline: incentives. low average </a:t>
            </a:r>
            <a:r>
              <a:rPr lang="en-US" baseline="0" dirty="0" err="1"/>
              <a:t>yie.d</a:t>
            </a:r>
            <a:r>
              <a:rPr lang="en-US" baseline="0" dirty="0"/>
              <a:t>. drives payment schemes. </a:t>
            </a:r>
          </a:p>
          <a:p>
            <a:r>
              <a:rPr lang="en-US" baseline="0" dirty="0"/>
              <a:t>SO let’s look at the evidence again. ML suggests  individual level stuff, risk prediction. </a:t>
            </a:r>
          </a:p>
          <a:p>
            <a:r>
              <a:rPr lang="en-US" baseline="0" dirty="0"/>
              <a:t>Not going to talk </a:t>
            </a:r>
            <a:r>
              <a:rPr lang="en-US" baseline="0" dirty="0" err="1"/>
              <a:t>abuot</a:t>
            </a:r>
            <a:r>
              <a:rPr lang="en-US" baseline="0" dirty="0"/>
              <a:t> </a:t>
            </a:r>
            <a:r>
              <a:rPr lang="en-US" baseline="0" dirty="0" err="1"/>
              <a:t>decieion</a:t>
            </a:r>
            <a:r>
              <a:rPr lang="en-US" baseline="0" dirty="0"/>
              <a:t> aids. Why/ understanding can drive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7E8F2-02C2-D542-B9A6-6ACE65B9AC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http://research.bmh.manchester.ac.uk/musculoskeletal/aboutus/history/arc/jubilee.pdf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D7E8F2-02C2-D542-B9A6-6ACE65B9AC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https://www.nature.com/articles/s41598-018-20132-7.pdf?origin=ppub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D7E8F2-02C2-D542-B9A6-6ACE65B9AC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3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B9B2-0530-304F-BB73-480DDDEA3CE1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986C2-1EA5-EB4A-A2D0-2BDA8C94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9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732A-745F-4D4F-A813-799E7B92DA73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7C97-3DAB-6A4E-8E00-A7290E9B2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5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F974-8C01-8F43-BD1C-141E5FE79AAF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D164F-0CB6-EC4D-9F84-2F673AED5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2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8B57-5CB3-8943-9C93-EE4F2404BE0F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1E4B6-B392-D34D-90B1-8E43DD364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1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8FE1F-6C87-7C4C-BC7B-0AF052E2AAA2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FAE36-943F-3742-B349-7F7A7815C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559E-1C84-4749-8FB2-0B192EDA4202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E3376-8532-FE48-B399-F5DFD6FA6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lang="en-US" sz="2400" kern="1200" smtClean="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fld id="{9FCF5E21-8476-024B-A82F-465AA4289014}" type="datetimeFigureOut">
              <a:rPr lang="en-US" smtClean="0"/>
              <a:pPr>
                <a:defRPr/>
              </a:pPr>
              <a:t>9/28/23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lang="en-US" sz="2400" kern="1200" smtClean="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lang="en-US" sz="2400" kern="1200" smtClean="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fld id="{3C009F77-A67E-8543-8599-B0E268056B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EEB2-3DE9-8E4D-AD3F-B305D9AE710D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427C-232C-4949-AF6C-0E06033B7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50B5-4F6D-0A48-810E-00925CCA5F71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72A3-7877-D849-B9D5-574801DA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95F62-EF5F-A54C-A7CC-2E5F412048CC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A02A-4155-BF48-A6E0-C83DBC559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5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2AD4-7EBC-CD49-8FE0-57F68ADAA8C3}" type="datetimeFigureOut">
              <a:rPr lang="en-US"/>
              <a:pPr>
                <a:defRPr/>
              </a:pPr>
              <a:t>9/28/23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80E6-465F-FD44-B213-18AE13048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0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400" b="1" kern="1200">
          <a:solidFill>
            <a:schemeClr val="tx1"/>
          </a:solidFill>
          <a:latin typeface="Franklin Gothic Book" panose="020B0503020102020204" pitchFamily="34" charset="0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Franklin Gothic Book" panose="020B0503020102020204" pitchFamily="34" charset="0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7F7F7F"/>
          </a:solidFill>
          <a:latin typeface="Franklin Gothic Book" panose="020B0503020102020204" pitchFamily="34" charset="0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Franklin Gothic Book" panose="020B0503020102020204" pitchFamily="34" charset="0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7F7F7F"/>
          </a:solidFill>
          <a:latin typeface="Franklin Gothic Book" panose="020B0503020102020204" pitchFamily="34" charset="0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7F7F7F"/>
          </a:solidFill>
          <a:latin typeface="Franklin Gothic Book" panose="020B0503020102020204" pitchFamily="34" charset="0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951038"/>
            <a:ext cx="7772400" cy="687387"/>
          </a:xfrm>
        </p:spPr>
        <p:txBody>
          <a:bodyPr/>
          <a:lstStyle/>
          <a:p>
            <a:pPr eaLnBrk="1" hangingPunct="1"/>
            <a:r>
              <a:rPr lang="en-US" dirty="0"/>
              <a:t>An algorithmic approach to reducing unexplained pain disparities in underserved populations</a:t>
            </a:r>
            <a:endParaRPr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10" y="3763580"/>
            <a:ext cx="8618227" cy="17526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b="1" dirty="0">
                <a:solidFill>
                  <a:srgbClr val="7F7F7F"/>
                </a:solidFill>
                <a:ea typeface="+mn-ea"/>
              </a:rPr>
              <a:t>	</a:t>
            </a:r>
            <a:endParaRPr lang="en-US" sz="1000" dirty="0">
              <a:solidFill>
                <a:srgbClr val="7F7F7F"/>
              </a:solidFill>
              <a:ea typeface="+mn-ea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rgbClr val="7F7F7F"/>
                </a:solidFill>
              </a:rPr>
              <a:t>Emma Pierson, David Cutler, Jure </a:t>
            </a:r>
            <a:r>
              <a:rPr lang="en-US" sz="1600" dirty="0" err="1">
                <a:solidFill>
                  <a:srgbClr val="7F7F7F"/>
                </a:solidFill>
              </a:rPr>
              <a:t>Leskovec</a:t>
            </a:r>
            <a:r>
              <a:rPr lang="en-US" sz="1600" dirty="0">
                <a:solidFill>
                  <a:srgbClr val="7F7F7F"/>
                </a:solidFill>
              </a:rPr>
              <a:t>, </a:t>
            </a:r>
            <a:r>
              <a:rPr lang="en-US" sz="1600" dirty="0" err="1">
                <a:solidFill>
                  <a:srgbClr val="7F7F7F"/>
                </a:solidFill>
              </a:rPr>
              <a:t>Sendhil</a:t>
            </a:r>
            <a:r>
              <a:rPr lang="en-US" sz="1600" dirty="0">
                <a:solidFill>
                  <a:srgbClr val="7F7F7F"/>
                </a:solidFill>
              </a:rPr>
              <a:t> Mullainathan,</a:t>
            </a:r>
            <a:r>
              <a:rPr lang="en-US" sz="1600" b="1" dirty="0">
                <a:solidFill>
                  <a:srgbClr val="7F7F7F"/>
                </a:solidFill>
                <a:ea typeface="+mn-ea"/>
              </a:rPr>
              <a:t> </a:t>
            </a:r>
            <a:r>
              <a:rPr lang="en-US" sz="1600" dirty="0">
                <a:solidFill>
                  <a:srgbClr val="7F7F7F"/>
                </a:solidFill>
                <a:ea typeface="+mn-ea"/>
              </a:rPr>
              <a:t>Ziad Obermeyer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806A-89C5-6949-98D2-199D4BA5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closes nearly half the pain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678B-D255-2C45-9D3B-E1626B01C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75002"/>
            <a:ext cx="4114800" cy="4751162"/>
          </a:xfrm>
        </p:spPr>
        <p:txBody>
          <a:bodyPr/>
          <a:lstStyle/>
          <a:p>
            <a:r>
              <a:rPr lang="en-US" dirty="0"/>
              <a:t>Adjusting for standard severity measure: –9%</a:t>
            </a:r>
          </a:p>
          <a:p>
            <a:pPr lvl="1"/>
            <a:endParaRPr lang="en-US" dirty="0"/>
          </a:p>
          <a:p>
            <a:r>
              <a:rPr lang="en-US" dirty="0"/>
              <a:t>Adjusting for algorithmic severity measure: –43%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4.7x more than standard measure</a:t>
            </a:r>
          </a:p>
          <a:p>
            <a:pPr lvl="2"/>
            <a:r>
              <a:rPr lang="en-US" dirty="0"/>
              <a:t>95% CI: 3.2-11.8</a:t>
            </a:r>
          </a:p>
          <a:p>
            <a:pPr lvl="2"/>
            <a:endParaRPr lang="en-US" dirty="0"/>
          </a:p>
          <a:p>
            <a:r>
              <a:rPr lang="en-US" dirty="0"/>
              <a:t>Similar results for </a:t>
            </a:r>
          </a:p>
          <a:p>
            <a:pPr lvl="1"/>
            <a:r>
              <a:rPr lang="en-US" dirty="0"/>
              <a:t>Income: </a:t>
            </a:r>
            <a:r>
              <a:rPr lang="en-US" dirty="0">
                <a:solidFill>
                  <a:schemeClr val="tx1"/>
                </a:solidFill>
              </a:rPr>
              <a:t>2.0x</a:t>
            </a:r>
          </a:p>
          <a:p>
            <a:pPr lvl="1"/>
            <a:r>
              <a:rPr lang="en-US" dirty="0"/>
              <a:t>Education: </a:t>
            </a:r>
            <a:r>
              <a:rPr lang="en-US" dirty="0">
                <a:solidFill>
                  <a:schemeClr val="tx1"/>
                </a:solidFill>
              </a:rPr>
              <a:t>3.6x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C67B11-85EB-9D42-B3F1-74B9A9D44B73}"/>
              </a:ext>
            </a:extLst>
          </p:cNvPr>
          <p:cNvGraphicFramePr>
            <a:graphicFrameLocks/>
          </p:cNvGraphicFramePr>
          <p:nvPr/>
        </p:nvGraphicFramePr>
        <p:xfrm>
          <a:off x="457201" y="1375001"/>
          <a:ext cx="3883306" cy="475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787FAD-51C2-8D42-931B-057B7D98E2A3}"/>
              </a:ext>
            </a:extLst>
          </p:cNvPr>
          <p:cNvSpPr txBox="1">
            <a:spLocks/>
          </p:cNvSpPr>
          <p:nvPr/>
        </p:nvSpPr>
        <p:spPr bwMode="auto">
          <a:xfrm>
            <a:off x="457200" y="6531688"/>
            <a:ext cx="337402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400" dirty="0" err="1">
                <a:solidFill>
                  <a:srgbClr val="7F7F7F"/>
                </a:solidFill>
                <a:latin typeface="Arial"/>
                <a:cs typeface="Arial"/>
              </a:rPr>
              <a:t>Koos</a:t>
            </a:r>
            <a:r>
              <a:rPr lang="en-US" sz="1400" dirty="0">
                <a:solidFill>
                  <a:srgbClr val="7F7F7F"/>
                </a:solidFill>
                <a:latin typeface="Arial"/>
                <a:cs typeface="Arial"/>
              </a:rPr>
              <a:t> score: Max 100, severe ≤86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651CB5-5773-7349-9ECD-8A7731865854}"/>
              </a:ext>
            </a:extLst>
          </p:cNvPr>
          <p:cNvSpPr txBox="1">
            <a:spLocks/>
          </p:cNvSpPr>
          <p:nvPr/>
        </p:nvSpPr>
        <p:spPr bwMode="auto">
          <a:xfrm>
            <a:off x="395988" y="6583362"/>
            <a:ext cx="8595610" cy="31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200" dirty="0">
                <a:solidFill>
                  <a:srgbClr val="7F7F7F"/>
                </a:solidFill>
                <a:latin typeface="Franklin Gothic Book"/>
                <a:cs typeface="Franklin Gothic Book"/>
              </a:rPr>
              <a:t>Pierson, Cutler, </a:t>
            </a:r>
            <a:r>
              <a:rPr lang="en-US" sz="1200" dirty="0" err="1">
                <a:solidFill>
                  <a:srgbClr val="7F7F7F"/>
                </a:solidFill>
                <a:latin typeface="Franklin Gothic Book"/>
                <a:cs typeface="Franklin Gothic Book"/>
              </a:rPr>
              <a:t>Leskovec</a:t>
            </a:r>
            <a:r>
              <a:rPr lang="en-US" sz="1200" dirty="0">
                <a:solidFill>
                  <a:srgbClr val="7F7F7F"/>
                </a:solidFill>
                <a:latin typeface="Franklin Gothic Book"/>
                <a:cs typeface="Franklin Gothic Book"/>
              </a:rPr>
              <a:t>, Mullainathan, Obermeyer, </a:t>
            </a:r>
            <a:r>
              <a:rPr lang="en-US" sz="1200" i="1" dirty="0">
                <a:solidFill>
                  <a:srgbClr val="7F7F7F"/>
                </a:solidFill>
                <a:latin typeface="Franklin Gothic Book"/>
                <a:cs typeface="Franklin Gothic Book"/>
              </a:rPr>
              <a:t>Nature Medicine</a:t>
            </a:r>
            <a:r>
              <a:rPr lang="en-US" sz="1200" dirty="0">
                <a:solidFill>
                  <a:srgbClr val="7F7F7F"/>
                </a:solidFill>
                <a:latin typeface="Franklin Gothic Book"/>
                <a:cs typeface="Franklin Gothic Book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29032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6D1D-22DE-E74C-A6C6-DB215178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Couldn’t this just be…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D2441-F3A6-EE49-B965-5C96784C4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Reconstructing race</a:t>
            </a:r>
            <a:r>
              <a:rPr lang="en-US" dirty="0"/>
              <a:t> (or BMI, or other pain correlates)</a:t>
            </a:r>
          </a:p>
          <a:p>
            <a:pPr lvl="1"/>
            <a:r>
              <a:rPr lang="en-US" dirty="0"/>
              <a:t>No. We can control for these directly</a:t>
            </a:r>
          </a:p>
          <a:p>
            <a:pPr lvl="1"/>
            <a:r>
              <a:rPr lang="en-US" dirty="0"/>
              <a:t>Doesn’t change algorithm’s explanatory power for pain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Artifact</a:t>
            </a:r>
          </a:p>
          <a:p>
            <a:pPr lvl="1"/>
            <a:r>
              <a:rPr lang="en-US" dirty="0"/>
              <a:t>No. Robust across study sites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Better weighting of known features, or better binning</a:t>
            </a:r>
          </a:p>
          <a:p>
            <a:pPr lvl="1"/>
            <a:r>
              <a:rPr lang="en-US" dirty="0"/>
              <a:t>No. Radiologist features don’t explain all of prediction</a:t>
            </a:r>
          </a:p>
          <a:p>
            <a:pPr lvl="1"/>
            <a:r>
              <a:rPr lang="en-US" dirty="0"/>
              <a:t>And binning predictions doesn’t change anything</a:t>
            </a:r>
          </a:p>
        </p:txBody>
      </p:sp>
    </p:spTree>
    <p:extLst>
      <p:ext uri="{BB962C8B-B14F-4D97-AF65-F5344CB8AC3E}">
        <p14:creationId xmlns:p14="http://schemas.microsoft.com/office/powerpoint/2010/main" val="186817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E605-5FEB-D049-902A-44C59FA9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stakes are high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06A5-B5FD-2648-9636-0F154868F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1600"/>
            <a:ext cx="2693773" cy="4754564"/>
          </a:xfrm>
        </p:spPr>
        <p:txBody>
          <a:bodyPr/>
          <a:lstStyle/>
          <a:p>
            <a:r>
              <a:rPr lang="en-US" dirty="0"/>
              <a:t>Take patients with severe pain</a:t>
            </a:r>
          </a:p>
          <a:p>
            <a:endParaRPr lang="en-US" dirty="0"/>
          </a:p>
          <a:p>
            <a:r>
              <a:rPr lang="en-US" dirty="0"/>
              <a:t>Simulate swapping in </a:t>
            </a:r>
            <a:r>
              <a:rPr lang="en-US" dirty="0">
                <a:solidFill>
                  <a:schemeClr val="tx1"/>
                </a:solidFill>
              </a:rPr>
              <a:t>algorithm</a:t>
            </a:r>
            <a:r>
              <a:rPr lang="en-US" dirty="0"/>
              <a:t> severity, not </a:t>
            </a:r>
            <a:r>
              <a:rPr lang="en-US" dirty="0">
                <a:solidFill>
                  <a:schemeClr val="tx1"/>
                </a:solidFill>
              </a:rPr>
              <a:t>radiologist</a:t>
            </a:r>
          </a:p>
          <a:p>
            <a:endParaRPr lang="en-US" dirty="0"/>
          </a:p>
          <a:p>
            <a:r>
              <a:rPr lang="en-US" dirty="0"/>
              <a:t>Doubles fraction of Black knees eligible for </a:t>
            </a:r>
            <a:r>
              <a:rPr lang="en-US" dirty="0">
                <a:solidFill>
                  <a:schemeClr val="tx1"/>
                </a:solidFill>
              </a:rPr>
              <a:t>surgery</a:t>
            </a:r>
          </a:p>
          <a:p>
            <a:endParaRPr lang="en-US" dirty="0"/>
          </a:p>
        </p:txBody>
      </p:sp>
      <p:pic>
        <p:nvPicPr>
          <p:cNvPr id="1026" name="Picture 2" descr="Osteoarthritis knee replacement PI - UpToDate">
            <a:extLst>
              <a:ext uri="{FF2B5EF4-FFF2-40B4-BE49-F238E27FC236}">
                <a16:creationId xmlns:a16="http://schemas.microsoft.com/office/drawing/2014/main" id="{3090C8C3-2BF9-3342-93BE-BEE377328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52" y="1371599"/>
            <a:ext cx="5507929" cy="515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8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1944-4BA1-1A4B-9517-813A6332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is concentrated in society’s most disadvantaged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83033-E4B8-F149-8AEA-28F8A8A2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19514"/>
            <a:ext cx="4519914" cy="4806649"/>
          </a:xfrm>
        </p:spPr>
        <p:txBody>
          <a:bodyPr/>
          <a:lstStyle/>
          <a:p>
            <a:r>
              <a:rPr lang="en-US" dirty="0"/>
              <a:t>But story isn’t as simple as it looks</a:t>
            </a:r>
          </a:p>
          <a:p>
            <a:endParaRPr lang="en-US" dirty="0"/>
          </a:p>
          <a:p>
            <a:r>
              <a:rPr lang="en-US" dirty="0"/>
              <a:t>Typical exercise in literature, e.g., for knee osteoarthritis: </a:t>
            </a:r>
          </a:p>
          <a:p>
            <a:pPr lvl="1"/>
            <a:r>
              <a:rPr lang="en-US" dirty="0"/>
              <a:t>Two patients, similar x-rays</a:t>
            </a:r>
          </a:p>
          <a:p>
            <a:pPr lvl="1"/>
            <a:r>
              <a:rPr lang="en-US" dirty="0"/>
              <a:t>Compare pain scores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Black, lower-income, lower-education: </a:t>
            </a:r>
            <a:r>
              <a:rPr lang="en-US" u="sng" dirty="0">
                <a:solidFill>
                  <a:schemeClr val="tx1"/>
                </a:solidFill>
              </a:rPr>
              <a:t>still</a:t>
            </a:r>
            <a:r>
              <a:rPr lang="en-US" dirty="0">
                <a:solidFill>
                  <a:schemeClr val="tx1"/>
                </a:solidFill>
              </a:rPr>
              <a:t> have more pain</a:t>
            </a:r>
          </a:p>
          <a:p>
            <a:pPr lvl="1"/>
            <a:r>
              <a:rPr lang="en-US" dirty="0"/>
              <a:t>At every level of x-ray graded disease severity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AFE9C-6E05-3D49-B97A-61F0A046B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747"/>
          <a:stretch/>
        </p:blipFill>
        <p:spPr>
          <a:xfrm>
            <a:off x="5092861" y="1195762"/>
            <a:ext cx="3321933" cy="49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E272-27E8-B049-8D0B-8B976110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explanations from the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65AD-8BC0-034D-964E-C4EFBAF9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746" y="1215342"/>
            <a:ext cx="3999053" cy="4910821"/>
          </a:xfrm>
        </p:spPr>
        <p:txBody>
          <a:bodyPr/>
          <a:lstStyle/>
          <a:p>
            <a:r>
              <a:rPr lang="en-US" dirty="0"/>
              <a:t>If it’s not </a:t>
            </a:r>
            <a:r>
              <a:rPr lang="en-US" dirty="0">
                <a:solidFill>
                  <a:schemeClr val="tx1"/>
                </a:solidFill>
              </a:rPr>
              <a:t>in their knees</a:t>
            </a:r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Maybe it’s </a:t>
            </a:r>
            <a:r>
              <a:rPr lang="en-US" dirty="0">
                <a:solidFill>
                  <a:schemeClr val="tx1"/>
                </a:solidFill>
              </a:rPr>
              <a:t>in their heads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Stress makes similar stimuli more painful </a:t>
            </a:r>
          </a:p>
          <a:p>
            <a:pPr lvl="1"/>
            <a:r>
              <a:rPr lang="en-US" dirty="0"/>
              <a:t>Psychosomatic factors </a:t>
            </a:r>
          </a:p>
          <a:p>
            <a:pPr lvl="1"/>
            <a:r>
              <a:rPr lang="en-US" dirty="0"/>
              <a:t>Coping skills</a:t>
            </a:r>
          </a:p>
          <a:p>
            <a:pPr lvl="1"/>
            <a:endParaRPr lang="en-US" dirty="0"/>
          </a:p>
          <a:p>
            <a:r>
              <a:rPr lang="en-US" dirty="0"/>
              <a:t>Or in the </a:t>
            </a:r>
            <a:r>
              <a:rPr lang="en-US" dirty="0">
                <a:solidFill>
                  <a:schemeClr val="tx1"/>
                </a:solidFill>
              </a:rPr>
              <a:t>medical system</a:t>
            </a:r>
          </a:p>
          <a:p>
            <a:pPr lvl="1"/>
            <a:r>
              <a:rPr lang="en-US" dirty="0"/>
              <a:t>Access to therapies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3D342-C1CA-CE48-B6E8-0C49DCFE3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73" r="18047"/>
          <a:stretch/>
        </p:blipFill>
        <p:spPr>
          <a:xfrm>
            <a:off x="457200" y="1215343"/>
            <a:ext cx="4111774" cy="49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3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B672AD-40A9-1344-8919-37FB97AF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clinical scenario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089C47-2E46-6B45-8180-76C16106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106" y="1168781"/>
            <a:ext cx="3930726" cy="4525963"/>
          </a:xfrm>
        </p:spPr>
        <p:txBody>
          <a:bodyPr/>
          <a:lstStyle/>
          <a:p>
            <a:r>
              <a:rPr lang="en-US" dirty="0"/>
              <a:t>Implication of literature</a:t>
            </a:r>
          </a:p>
          <a:p>
            <a:pPr lvl="1"/>
            <a:r>
              <a:rPr lang="en-US" dirty="0"/>
              <a:t>Black patients’ pain not reflected in disease severity</a:t>
            </a:r>
          </a:p>
          <a:p>
            <a:pPr lvl="1"/>
            <a:endParaRPr lang="en-US" dirty="0"/>
          </a:p>
          <a:p>
            <a:r>
              <a:rPr lang="en-US" dirty="0"/>
              <a:t>Leads to allocation of non knee-based treatments</a:t>
            </a:r>
          </a:p>
          <a:p>
            <a:pPr lvl="1"/>
            <a:endParaRPr lang="en-US" dirty="0"/>
          </a:p>
          <a:p>
            <a:r>
              <a:rPr lang="en-US" dirty="0"/>
              <a:t>But what do we mean by ‘</a:t>
            </a:r>
            <a:r>
              <a:rPr lang="en-US" dirty="0">
                <a:solidFill>
                  <a:schemeClr val="tx1"/>
                </a:solidFill>
              </a:rPr>
              <a:t>disease severity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do we measure it?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B4DFE-3539-5D46-A008-D5066D91EBEE}"/>
              </a:ext>
            </a:extLst>
          </p:cNvPr>
          <p:cNvSpPr/>
          <p:nvPr/>
        </p:nvSpPr>
        <p:spPr>
          <a:xfrm>
            <a:off x="1643123" y="1201938"/>
            <a:ext cx="1597306" cy="88861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Pain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4F4F5-F71E-EE4A-9815-69680DC93A3B}"/>
              </a:ext>
            </a:extLst>
          </p:cNvPr>
          <p:cNvSpPr/>
          <p:nvPr/>
        </p:nvSpPr>
        <p:spPr>
          <a:xfrm>
            <a:off x="1643123" y="2557482"/>
            <a:ext cx="1597306" cy="88861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X-ray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C1378A-9224-E049-892B-E9D8BC127D89}"/>
              </a:ext>
            </a:extLst>
          </p:cNvPr>
          <p:cNvSpPr/>
          <p:nvPr/>
        </p:nvSpPr>
        <p:spPr>
          <a:xfrm>
            <a:off x="1643123" y="3913026"/>
            <a:ext cx="1597306" cy="888618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Looks normal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41D99A-836D-8B48-B390-676C17706160}"/>
              </a:ext>
            </a:extLst>
          </p:cNvPr>
          <p:cNvSpPr/>
          <p:nvPr/>
        </p:nvSpPr>
        <p:spPr>
          <a:xfrm>
            <a:off x="1643123" y="5268570"/>
            <a:ext cx="1597306" cy="88861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‘Not in the knee’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2830D0-F897-2A41-A7B2-79830F83585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2441776" y="2090556"/>
            <a:ext cx="0" cy="466926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C63A2E-7CDC-DB45-B790-E853ED5428FF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441776" y="4801644"/>
            <a:ext cx="0" cy="466926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76EA31-BC1A-7441-A0FC-D163A2F65028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441776" y="3446100"/>
            <a:ext cx="0" cy="466926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62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3854-25CF-AB4B-8D44-E7A9D250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8973D-127A-FC4E-A7A1-72CE9DEF8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7"/>
          <a:stretch/>
        </p:blipFill>
        <p:spPr>
          <a:xfrm>
            <a:off x="1335505" y="1005779"/>
            <a:ext cx="6472989" cy="53819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7A5859-4D62-F54B-9973-5B51AD0BFC64}"/>
              </a:ext>
            </a:extLst>
          </p:cNvPr>
          <p:cNvCxnSpPr>
            <a:cxnSpLocks/>
          </p:cNvCxnSpPr>
          <p:nvPr/>
        </p:nvCxnSpPr>
        <p:spPr>
          <a:xfrm flipH="1">
            <a:off x="3368842" y="3068053"/>
            <a:ext cx="1888958" cy="938463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76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11F9-563D-C449-A531-6AB034F9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osteoarthritis severity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DC1BA-4C62-6E41-98C4-C77224044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8546"/>
            <a:ext cx="8229600" cy="4603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Objective grading scales,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based on x-ray appearance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Most common: </a:t>
            </a:r>
            <a:r>
              <a:rPr lang="en-US" dirty="0" err="1"/>
              <a:t>Kellgren</a:t>
            </a:r>
            <a:r>
              <a:rPr lang="en-US" dirty="0"/>
              <a:t>-Lawrence, 1957 (KLG)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D5A6B-CA06-EB47-AC12-61423313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047" y="2095018"/>
            <a:ext cx="2425990" cy="3217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35CB9-42A5-FC4C-8D7E-7625E73B21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649" b="20896"/>
          <a:stretch/>
        </p:blipFill>
        <p:spPr>
          <a:xfrm>
            <a:off x="1751417" y="2095018"/>
            <a:ext cx="2414217" cy="321776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3AA6A5-B0CF-1645-9707-F454A074B8F4}"/>
              </a:ext>
            </a:extLst>
          </p:cNvPr>
          <p:cNvSpPr txBox="1">
            <a:spLocks/>
          </p:cNvSpPr>
          <p:nvPr/>
        </p:nvSpPr>
        <p:spPr bwMode="auto">
          <a:xfrm>
            <a:off x="457200" y="5576465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7F7F7F"/>
                </a:solidFill>
                <a:latin typeface="Franklin Gothic Book" panose="020B0503020102020204" pitchFamily="34" charset="0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Original studies on coal miners in Lancashire, England</a:t>
            </a:r>
          </a:p>
          <a:p>
            <a:pPr lvl="1"/>
            <a:r>
              <a:rPr lang="en-US" dirty="0"/>
              <a:t>No mention of subjects’ race, sex</a:t>
            </a:r>
          </a:p>
        </p:txBody>
      </p:sp>
    </p:spTree>
    <p:extLst>
      <p:ext uri="{BB962C8B-B14F-4D97-AF65-F5344CB8AC3E}">
        <p14:creationId xmlns:p14="http://schemas.microsoft.com/office/powerpoint/2010/main" val="293514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985122-EE2F-FA4D-8B4A-5C55EE303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70"/>
          <a:stretch/>
        </p:blipFill>
        <p:spPr>
          <a:xfrm>
            <a:off x="1010312" y="4216135"/>
            <a:ext cx="3923560" cy="1583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51ABD-77F7-574E-A4A1-B6C12BF6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job for an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66316-1442-614D-AE6C-7B0564332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770" y="1207568"/>
            <a:ext cx="3918030" cy="4748777"/>
          </a:xfrm>
        </p:spPr>
        <p:txBody>
          <a:bodyPr/>
          <a:lstStyle/>
          <a:p>
            <a:r>
              <a:rPr lang="en-US" dirty="0"/>
              <a:t>Human radiologists may </a:t>
            </a:r>
            <a:r>
              <a:rPr lang="en-US" dirty="0">
                <a:solidFill>
                  <a:schemeClr val="tx1"/>
                </a:solidFill>
              </a:rPr>
              <a:t>overlook causes of pain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 disadvantaged groups</a:t>
            </a:r>
          </a:p>
          <a:p>
            <a:endParaRPr lang="en-US" sz="1600" dirty="0"/>
          </a:p>
          <a:p>
            <a:r>
              <a:rPr lang="en-US" dirty="0"/>
              <a:t>We’d like an algorithm to help—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but…</a:t>
            </a:r>
          </a:p>
          <a:p>
            <a:pPr lvl="1"/>
            <a:r>
              <a:rPr lang="en-US" dirty="0"/>
              <a:t>Typical approach: train to </a:t>
            </a:r>
            <a:r>
              <a:rPr lang="en-US" dirty="0">
                <a:solidFill>
                  <a:schemeClr val="tx1"/>
                </a:solidFill>
              </a:rPr>
              <a:t>match human performance</a:t>
            </a:r>
          </a:p>
          <a:p>
            <a:pPr lvl="1"/>
            <a:endParaRPr lang="en-US" sz="1600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…Exactly what we </a:t>
            </a:r>
            <a:r>
              <a:rPr lang="en-US" dirty="0">
                <a:solidFill>
                  <a:schemeClr val="tx1"/>
                </a:solidFill>
              </a:rPr>
              <a:t>don’t want to do!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 we’re worried about human bias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263541-AD82-AD4D-84F5-FE6BFF5E05AF}"/>
              </a:ext>
            </a:extLst>
          </p:cNvPr>
          <p:cNvCxnSpPr>
            <a:cxnSpLocks/>
          </p:cNvCxnSpPr>
          <p:nvPr/>
        </p:nvCxnSpPr>
        <p:spPr>
          <a:xfrm flipH="1">
            <a:off x="4343400" y="3724784"/>
            <a:ext cx="115606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0F7E53-9006-CB43-A905-0611E2A49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42" y="952102"/>
            <a:ext cx="4210130" cy="1426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F06D7A-AC00-B147-B41A-F652FC3B8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43" y="2410209"/>
            <a:ext cx="3918030" cy="18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2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4D60-D355-BB47-9DD9-620E8115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better target for prediction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DD3BF-A285-E649-8EDD-D5B14071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3619"/>
            <a:ext cx="3718163" cy="639762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Learn from the radiologist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B7671B-436B-CD49-AC71-D5581838B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982" y="1303619"/>
            <a:ext cx="3718163" cy="639762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Listen to the patient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F7F32-F765-3147-AB2A-C5D1DCBF6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95016"/>
            <a:ext cx="3718163" cy="4165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92336D-E511-EC44-AE91-37C87B503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82" y="2095016"/>
            <a:ext cx="3718163" cy="41656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E51881-DB42-9A4B-9239-81A7256DA65C}"/>
              </a:ext>
            </a:extLst>
          </p:cNvPr>
          <p:cNvSpPr/>
          <p:nvPr/>
        </p:nvSpPr>
        <p:spPr>
          <a:xfrm>
            <a:off x="662855" y="3429000"/>
            <a:ext cx="3194613" cy="2034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19032-35B1-2147-AAC8-C1F2DB03EEF2}"/>
              </a:ext>
            </a:extLst>
          </p:cNvPr>
          <p:cNvSpPr txBox="1"/>
          <p:nvPr/>
        </p:nvSpPr>
        <p:spPr>
          <a:xfrm>
            <a:off x="662855" y="3082818"/>
            <a:ext cx="2388987" cy="338554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Kellgren</a:t>
            </a:r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-Lawrence  = 2/4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7C5B38-0C19-9C4E-898D-1EF0F62DFF5B}"/>
              </a:ext>
            </a:extLst>
          </p:cNvPr>
          <p:cNvSpPr/>
          <p:nvPr/>
        </p:nvSpPr>
        <p:spPr>
          <a:xfrm>
            <a:off x="4980212" y="3429000"/>
            <a:ext cx="3194613" cy="2034251"/>
          </a:xfrm>
          <a:prstGeom prst="rect">
            <a:avLst/>
          </a:prstGeom>
          <a:noFill/>
          <a:ln w="38100">
            <a:solidFill>
              <a:srgbClr val="4EEE0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24A07-8FE7-714D-ABC2-19991D169C1F}"/>
              </a:ext>
            </a:extLst>
          </p:cNvPr>
          <p:cNvSpPr txBox="1"/>
          <p:nvPr/>
        </p:nvSpPr>
        <p:spPr>
          <a:xfrm>
            <a:off x="4980212" y="3082818"/>
            <a:ext cx="1235018" cy="338554"/>
          </a:xfrm>
          <a:prstGeom prst="rect">
            <a:avLst/>
          </a:prstGeom>
          <a:solidFill>
            <a:srgbClr val="4EEE0D">
              <a:alpha val="6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Pain = 9/10</a:t>
            </a:r>
          </a:p>
        </p:txBody>
      </p:sp>
    </p:spTree>
    <p:extLst>
      <p:ext uri="{BB962C8B-B14F-4D97-AF65-F5344CB8AC3E}">
        <p14:creationId xmlns:p14="http://schemas.microsoft.com/office/powerpoint/2010/main" val="32854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E606EF-9F80-6E45-A86E-4FED6ABC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data: Not straightforward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182904-1956-0545-A634-3D6DF9542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8707"/>
            <a:ext cx="8229600" cy="4525963"/>
          </a:xfrm>
        </p:spPr>
        <p:txBody>
          <a:bodyPr/>
          <a:lstStyle/>
          <a:p>
            <a:r>
              <a:rPr lang="en-US" dirty="0"/>
              <a:t>Easy to find: x-rays + </a:t>
            </a:r>
            <a:r>
              <a:rPr lang="en-US" dirty="0">
                <a:solidFill>
                  <a:schemeClr val="tx1"/>
                </a:solidFill>
              </a:rPr>
              <a:t>radiologist interpretation</a:t>
            </a:r>
          </a:p>
          <a:p>
            <a:pPr lvl="1"/>
            <a:r>
              <a:rPr lang="en-US" dirty="0"/>
              <a:t>Sitting on every hospital’s PACS system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Much harder to find: x-rays + </a:t>
            </a:r>
            <a:r>
              <a:rPr lang="en-US" dirty="0">
                <a:solidFill>
                  <a:schemeClr val="tx1"/>
                </a:solidFill>
              </a:rPr>
              <a:t>patient pain experience</a:t>
            </a:r>
          </a:p>
          <a:p>
            <a:pPr lvl="1"/>
            <a:endParaRPr lang="en-US" dirty="0"/>
          </a:p>
          <a:p>
            <a:r>
              <a:rPr lang="en-US" dirty="0"/>
              <a:t>But once we have data: a very straightforward ML problem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If pain is </a:t>
            </a:r>
            <a:r>
              <a:rPr lang="en-US" dirty="0">
                <a:solidFill>
                  <a:schemeClr val="tx1"/>
                </a:solidFill>
              </a:rPr>
              <a:t>predictable</a:t>
            </a:r>
            <a:r>
              <a:rPr lang="en-US" dirty="0"/>
              <a:t> from knee image</a:t>
            </a:r>
          </a:p>
          <a:p>
            <a:pPr lvl="2"/>
            <a:r>
              <a:rPr lang="en-US" dirty="0"/>
              <a:t>…Pain is </a:t>
            </a:r>
            <a:r>
              <a:rPr lang="en-US" dirty="0">
                <a:solidFill>
                  <a:schemeClr val="tx1"/>
                </a:solidFill>
              </a:rPr>
              <a:t>in the knee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(not in the head, coping, …)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69D314-FF31-6D40-A6D2-2F332095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25" y="4034970"/>
            <a:ext cx="1346200" cy="134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12C4B-1F59-1947-B3CD-71A98816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0" y="4493754"/>
            <a:ext cx="715735" cy="715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33F9DA-4682-2A4A-BD51-FC153A8EE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27" y="4208590"/>
            <a:ext cx="590183" cy="203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A1C4D4-3109-214A-9AEB-80F14AA6E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28" y="4206652"/>
            <a:ext cx="895115" cy="100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0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130100</TotalTime>
  <Words>614</Words>
  <Application>Microsoft Macintosh PowerPoint</Application>
  <PresentationFormat>On-screen Show (4:3)</PresentationFormat>
  <Paragraphs>110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Franklin Gothic Book</vt:lpstr>
      <vt:lpstr>Office Theme</vt:lpstr>
      <vt:lpstr>An algorithmic approach to reducing unexplained pain disparities in underserved populations</vt:lpstr>
      <vt:lpstr>Pain is concentrated in society’s most disadvantaged</vt:lpstr>
      <vt:lpstr>Some explanations from the literature</vt:lpstr>
      <vt:lpstr>Concrete clinical scenario</vt:lpstr>
      <vt:lpstr>Current SOTA</vt:lpstr>
      <vt:lpstr>Measuring osteoarthritis severity</vt:lpstr>
      <vt:lpstr>A good job for an algorithm?</vt:lpstr>
      <vt:lpstr>Finding a better target for prediction</vt:lpstr>
      <vt:lpstr>Finding the data: Not straightforward</vt:lpstr>
      <vt:lpstr>Algorithm closes nearly half the pain gap</vt:lpstr>
      <vt:lpstr>Couldn’t this just be…</vt:lpstr>
      <vt:lpstr>The stakes are high</vt:lpstr>
    </vt:vector>
  </TitlesOfParts>
  <Company>Harvard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Ziad</dc:creator>
  <cp:lastModifiedBy>Ziad Obermeyer</cp:lastModifiedBy>
  <cp:revision>3796</cp:revision>
  <cp:lastPrinted>2019-05-27T05:38:27Z</cp:lastPrinted>
  <dcterms:created xsi:type="dcterms:W3CDTF">2015-03-22T02:21:12Z</dcterms:created>
  <dcterms:modified xsi:type="dcterms:W3CDTF">2023-09-28T21:47:29Z</dcterms:modified>
</cp:coreProperties>
</file>