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1433" r:id="rId3"/>
    <p:sldId id="1649" r:id="rId4"/>
    <p:sldId id="1650" r:id="rId5"/>
    <p:sldId id="870" r:id="rId6"/>
    <p:sldId id="788" r:id="rId7"/>
    <p:sldId id="763" r:id="rId8"/>
    <p:sldId id="1628" r:id="rId9"/>
    <p:sldId id="1626" r:id="rId10"/>
    <p:sldId id="1644" r:id="rId11"/>
    <p:sldId id="1646" r:id="rId12"/>
    <p:sldId id="1637" r:id="rId13"/>
    <p:sldId id="1638" r:id="rId14"/>
    <p:sldId id="1405" r:id="rId15"/>
    <p:sldId id="1658" r:id="rId16"/>
    <p:sldId id="839" r:id="rId17"/>
    <p:sldId id="1639" r:id="rId18"/>
    <p:sldId id="1640" r:id="rId19"/>
    <p:sldId id="1645" r:id="rId20"/>
    <p:sldId id="1654" r:id="rId21"/>
    <p:sldId id="1641" r:id="rId22"/>
    <p:sldId id="1642" r:id="rId23"/>
    <p:sldId id="1643" r:id="rId24"/>
    <p:sldId id="1403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C3"/>
    <a:srgbClr val="B5BEC9"/>
    <a:srgbClr val="EFA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6" autoAdjust="0"/>
    <p:restoredTop sz="93366" autoAdjust="0"/>
  </p:normalViewPr>
  <p:slideViewPr>
    <p:cSldViewPr snapToGrid="0" snapToObjects="1">
      <p:cViewPr varScale="1">
        <p:scale>
          <a:sx n="95" d="100"/>
          <a:sy n="95" d="100"/>
        </p:scale>
        <p:origin x="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4BD78F-02DA-C844-9960-925D7CD98662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D7E8F2-02C2-D542-B9A6-6ACE65B9A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overuse</a:t>
            </a:r>
            <a:endParaRPr lang="en-US" baseline="0" dirty="0"/>
          </a:p>
          <a:p>
            <a:r>
              <a:rPr lang="en-US" baseline="0" dirty="0"/>
              <a:t>Then under</a:t>
            </a:r>
          </a:p>
          <a:p>
            <a:endParaRPr lang="en-US" baseline="0" dirty="0"/>
          </a:p>
          <a:p>
            <a:r>
              <a:rPr lang="en-US" baseline="0" dirty="0"/>
              <a:t>Start with </a:t>
            </a:r>
            <a:r>
              <a:rPr lang="en-US" baseline="0" dirty="0" err="1"/>
              <a:t>undertasnding</a:t>
            </a:r>
            <a:r>
              <a:rPr lang="en-US" baseline="0" dirty="0"/>
              <a:t> of health care system. Drives which q to ask, which experiments to run. Common idea is overuse. </a:t>
            </a:r>
          </a:p>
          <a:p>
            <a:r>
              <a:rPr lang="en-US" baseline="0" dirty="0"/>
              <a:t>Pipeline: incentives. low average </a:t>
            </a:r>
            <a:r>
              <a:rPr lang="en-US" baseline="0" dirty="0" err="1"/>
              <a:t>yie.d</a:t>
            </a:r>
            <a:r>
              <a:rPr lang="en-US" baseline="0" dirty="0"/>
              <a:t>. drives payment schemes. </a:t>
            </a:r>
          </a:p>
          <a:p>
            <a:r>
              <a:rPr lang="en-US" baseline="0" dirty="0"/>
              <a:t>SO let’s look at the evidence again. ML suggests  individual level stuff, risk prediction. </a:t>
            </a:r>
          </a:p>
          <a:p>
            <a:r>
              <a:rPr lang="en-US" baseline="0" dirty="0"/>
              <a:t>Not going to talk </a:t>
            </a:r>
            <a:r>
              <a:rPr lang="en-US" baseline="0" dirty="0" err="1"/>
              <a:t>abuot</a:t>
            </a:r>
            <a:r>
              <a:rPr lang="en-US" baseline="0" dirty="0"/>
              <a:t> </a:t>
            </a:r>
            <a:r>
              <a:rPr lang="en-US" baseline="0" dirty="0" err="1"/>
              <a:t>decieion</a:t>
            </a:r>
            <a:r>
              <a:rPr lang="en-US" baseline="0" dirty="0"/>
              <a:t> aids. Why/ understanding can drive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7E8F2-02C2-D542-B9A6-6ACE65B9AC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Surprising thing about becoming</a:t>
            </a:r>
            <a:r>
              <a:rPr lang="en-US" baseline="0" dirty="0"/>
              <a:t> a doctor is how many tough decisions</a:t>
            </a:r>
          </a:p>
          <a:p>
            <a:r>
              <a:rPr lang="en-US" baseline="0" dirty="0"/>
              <a:t>Talk about one: these symptoms can be someone having a heart attack right in front of me</a:t>
            </a:r>
          </a:p>
          <a:p>
            <a:r>
              <a:rPr lang="en-US" baseline="0" dirty="0"/>
              <a:t>Not very good at knowing based on easy tests, talking, exam. So keep and test? Or send home? </a:t>
            </a:r>
          </a:p>
          <a:p>
            <a:r>
              <a:rPr lang="en-US" baseline="0" dirty="0"/>
              <a:t>Feels hard; but also evidence that doctors struggle. How?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7E8F2-02C2-D542-B9A6-6ACE65B9AC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8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Death: 0.016 overall, 0.077 top risk bin.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D7E8F2-02C2-D542-B9A6-6ACE65B9AC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medicine say? Stress or cath.</a:t>
            </a:r>
          </a:p>
          <a:p>
            <a:r>
              <a:rPr lang="en-US" dirty="0"/>
              <a:t>What</a:t>
            </a:r>
            <a:r>
              <a:rPr lang="en-US" baseline="0" dirty="0"/>
              <a:t> does health policy teach us? Overuse. </a:t>
            </a:r>
          </a:p>
          <a:p>
            <a:r>
              <a:rPr lang="en-US" baseline="0" dirty="0"/>
              <a:t>---</a:t>
            </a:r>
          </a:p>
          <a:p>
            <a:r>
              <a:rPr lang="en-US" baseline="0" dirty="0"/>
              <a:t>Why do we think that? </a:t>
            </a:r>
          </a:p>
          <a:p>
            <a:r>
              <a:rPr lang="en-US" baseline="0" dirty="0"/>
              <a:t>Low average yield</a:t>
            </a:r>
            <a:br>
              <a:rPr lang="en-US" baseline="0" dirty="0"/>
            </a:br>
            <a:r>
              <a:rPr lang="en-US" baseline="0" dirty="0"/>
              <a:t>--- </a:t>
            </a:r>
          </a:p>
          <a:p>
            <a:r>
              <a:rPr lang="en-US" baseline="0" dirty="0"/>
              <a:t>then back: but maybe there’s underuse; just a possibility</a:t>
            </a:r>
          </a:p>
          <a:p>
            <a:r>
              <a:rPr lang="en-US" baseline="0" dirty="0"/>
              <a:t>circumstantial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Same thing ,ex ante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Would still see low average yield;</a:t>
            </a:r>
          </a:p>
          <a:p>
            <a:pPr marL="0" indent="0">
              <a:buFontTx/>
              <a:buNone/>
            </a:pPr>
            <a:r>
              <a:rPr lang="en-US" baseline="0" dirty="0"/>
              <a:t>--- </a:t>
            </a:r>
          </a:p>
          <a:p>
            <a:pPr marL="0" indent="0">
              <a:buFontTx/>
              <a:buNone/>
            </a:pPr>
            <a:r>
              <a:rPr lang="en-US" baseline="0" dirty="0"/>
              <a:t>then in this paper, we have an empirical framework to look at both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dirty="0"/>
              <a:t>################# </a:t>
            </a:r>
          </a:p>
          <a:p>
            <a:pPr marL="0" indent="0">
              <a:buFontTx/>
              <a:buNone/>
            </a:pPr>
            <a:r>
              <a:rPr lang="en-US" dirty="0"/>
              <a:t>library(</a:t>
            </a:r>
            <a:r>
              <a:rPr lang="en-US" dirty="0" err="1"/>
              <a:t>RColorBrewer</a:t>
            </a:r>
            <a:r>
              <a:rPr lang="en-US" dirty="0"/>
              <a:t>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#</a:t>
            </a:r>
            <a:r>
              <a:rPr lang="en-US" dirty="0" err="1"/>
              <a:t>plot.new</a:t>
            </a:r>
            <a:r>
              <a:rPr lang="en-US" dirty="0"/>
              <a:t>()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# moral hazard </a:t>
            </a:r>
          </a:p>
          <a:p>
            <a:pPr marL="0" indent="0">
              <a:buFontTx/>
              <a:buNone/>
            </a:pPr>
            <a:r>
              <a:rPr lang="en-US" dirty="0" err="1"/>
              <a:t>cnl</a:t>
            </a:r>
            <a:r>
              <a:rPr lang="en-US" dirty="0"/>
              <a:t>&lt;-"lavender"</a:t>
            </a:r>
          </a:p>
          <a:p>
            <a:pPr marL="0" indent="0">
              <a:buFontTx/>
              <a:buNone/>
            </a:pPr>
            <a:r>
              <a:rPr lang="en-US" dirty="0"/>
              <a:t>chi&lt;-"orange1"</a:t>
            </a:r>
          </a:p>
          <a:p>
            <a:pPr marL="0" indent="0">
              <a:buFontTx/>
              <a:buNone/>
            </a:pPr>
            <a:r>
              <a:rPr lang="en-US" dirty="0" err="1"/>
              <a:t>startat</a:t>
            </a:r>
            <a:r>
              <a:rPr lang="en-US" dirty="0"/>
              <a:t>&lt;-.75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x &lt;- </a:t>
            </a:r>
            <a:r>
              <a:rPr lang="en-US" dirty="0" err="1"/>
              <a:t>seq</a:t>
            </a:r>
            <a:r>
              <a:rPr lang="en-US" dirty="0"/>
              <a:t>(from=-3, to=3,by=0.01)</a:t>
            </a:r>
          </a:p>
          <a:p>
            <a:pPr marL="0" indent="0">
              <a:buFontTx/>
              <a:buNone/>
            </a:pPr>
            <a:r>
              <a:rPr lang="en-US" dirty="0" err="1"/>
              <a:t>gb_gradient</a:t>
            </a:r>
            <a:r>
              <a:rPr lang="en-US" dirty="0"/>
              <a:t> &lt;-</a:t>
            </a:r>
            <a:r>
              <a:rPr lang="en-US" dirty="0" err="1"/>
              <a:t>colorRampPalette</a:t>
            </a:r>
            <a:r>
              <a:rPr lang="en-US" dirty="0"/>
              <a:t>(c(</a:t>
            </a:r>
            <a:r>
              <a:rPr lang="en-US" dirty="0" err="1"/>
              <a:t>cnl</a:t>
            </a:r>
            <a:r>
              <a:rPr lang="en-US" dirty="0"/>
              <a:t>, chi)) </a:t>
            </a:r>
          </a:p>
          <a:p>
            <a:pPr marL="0" indent="0">
              <a:buFontTx/>
              <a:buNone/>
            </a:pPr>
            <a:r>
              <a:rPr lang="en-US" dirty="0"/>
              <a:t>curve(</a:t>
            </a:r>
            <a:r>
              <a:rPr lang="en-US" dirty="0" err="1"/>
              <a:t>dnorm</a:t>
            </a:r>
            <a:r>
              <a:rPr lang="en-US" dirty="0"/>
              <a:t>(x,0,1), </a:t>
            </a:r>
            <a:r>
              <a:rPr lang="en-US" dirty="0" err="1"/>
              <a:t>xlim</a:t>
            </a:r>
            <a:r>
              <a:rPr lang="en-US" dirty="0"/>
              <a:t>=c(-3,3), </a:t>
            </a:r>
            <a:r>
              <a:rPr lang="en-US" dirty="0" err="1"/>
              <a:t>lwd</a:t>
            </a:r>
            <a:r>
              <a:rPr lang="en-US" dirty="0"/>
              <a:t>=.1, axes=FALSE) </a:t>
            </a:r>
          </a:p>
          <a:p>
            <a:pPr marL="0" indent="0">
              <a:buFontTx/>
              <a:buNone/>
            </a:pPr>
            <a:r>
              <a:rPr lang="en-US" dirty="0"/>
              <a:t>segments(x, rep(0,length(x1)),</a:t>
            </a:r>
            <a:r>
              <a:rPr lang="en-US" dirty="0" err="1"/>
              <a:t>x,dnorm</a:t>
            </a:r>
            <a:r>
              <a:rPr lang="en-US" dirty="0"/>
              <a:t>(x,0,1) , col=</a:t>
            </a:r>
            <a:r>
              <a:rPr lang="en-US" dirty="0" err="1"/>
              <a:t>cnl</a:t>
            </a:r>
            <a:r>
              <a:rPr lang="en-US" dirty="0"/>
              <a:t>, </a:t>
            </a:r>
            <a:r>
              <a:rPr lang="en-US" dirty="0" err="1"/>
              <a:t>lwd</a:t>
            </a:r>
            <a:r>
              <a:rPr lang="en-US" dirty="0"/>
              <a:t>=2)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x &lt;- </a:t>
            </a:r>
            <a:r>
              <a:rPr lang="en-US" dirty="0" err="1"/>
              <a:t>seq</a:t>
            </a:r>
            <a:r>
              <a:rPr lang="en-US" dirty="0"/>
              <a:t>(from=</a:t>
            </a:r>
            <a:r>
              <a:rPr lang="en-US" dirty="0" err="1"/>
              <a:t>startat</a:t>
            </a:r>
            <a:r>
              <a:rPr lang="en-US" dirty="0"/>
              <a:t>, to=3,by=0.01)</a:t>
            </a:r>
          </a:p>
          <a:p>
            <a:pPr marL="0" indent="0">
              <a:buFontTx/>
              <a:buNone/>
            </a:pPr>
            <a:r>
              <a:rPr lang="en-US" dirty="0"/>
              <a:t>cols &lt;- </a:t>
            </a:r>
            <a:r>
              <a:rPr lang="en-US" dirty="0" err="1"/>
              <a:t>gb_gradient</a:t>
            </a:r>
            <a:r>
              <a:rPr lang="en-US" dirty="0"/>
              <a:t> (length(x)) </a:t>
            </a:r>
          </a:p>
          <a:p>
            <a:pPr marL="0" indent="0">
              <a:buFontTx/>
              <a:buNone/>
            </a:pPr>
            <a:r>
              <a:rPr lang="en-US" dirty="0"/>
              <a:t>segments(x, rep(0,length(x)),</a:t>
            </a:r>
            <a:r>
              <a:rPr lang="en-US" dirty="0" err="1"/>
              <a:t>x,dnorm</a:t>
            </a:r>
            <a:r>
              <a:rPr lang="en-US" dirty="0"/>
              <a:t>(x,0,1) , col=cols, </a:t>
            </a:r>
            <a:r>
              <a:rPr lang="en-US" dirty="0" err="1"/>
              <a:t>lwd</a:t>
            </a:r>
            <a:r>
              <a:rPr lang="en-US" dirty="0"/>
              <a:t>=2)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#</a:t>
            </a:r>
            <a:r>
              <a:rPr lang="en-US" dirty="0" err="1"/>
              <a:t>plot.new</a:t>
            </a:r>
            <a:r>
              <a:rPr lang="en-US" dirty="0"/>
              <a:t>()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# </a:t>
            </a:r>
            <a:r>
              <a:rPr lang="en-US" dirty="0" err="1"/>
              <a:t>misprediction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 err="1"/>
              <a:t>cnl</a:t>
            </a:r>
            <a:r>
              <a:rPr lang="en-US" dirty="0"/>
              <a:t>&lt;-"lavender"</a:t>
            </a:r>
          </a:p>
          <a:p>
            <a:pPr marL="0" indent="0">
              <a:buFontTx/>
              <a:buNone/>
            </a:pPr>
            <a:r>
              <a:rPr lang="en-US" dirty="0"/>
              <a:t>chi&lt;-"orange1"</a:t>
            </a:r>
          </a:p>
          <a:p>
            <a:pPr marL="0" indent="0">
              <a:buFontTx/>
              <a:buNone/>
            </a:pPr>
            <a:r>
              <a:rPr lang="en-US" dirty="0" err="1"/>
              <a:t>startat</a:t>
            </a:r>
            <a:r>
              <a:rPr lang="en-US" dirty="0"/>
              <a:t>&lt;--1.5</a:t>
            </a:r>
          </a:p>
          <a:p>
            <a:pPr marL="0" indent="0">
              <a:buFontTx/>
              <a:buNone/>
            </a:pPr>
            <a:r>
              <a:rPr lang="en-US" dirty="0" err="1"/>
              <a:t>endat</a:t>
            </a:r>
            <a:r>
              <a:rPr lang="en-US" dirty="0"/>
              <a:t>&lt;-1.5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x &lt;- </a:t>
            </a:r>
            <a:r>
              <a:rPr lang="en-US" dirty="0" err="1"/>
              <a:t>seq</a:t>
            </a:r>
            <a:r>
              <a:rPr lang="en-US" dirty="0"/>
              <a:t>(from=-3, to=3,by=0.01)</a:t>
            </a:r>
          </a:p>
          <a:p>
            <a:pPr marL="0" indent="0">
              <a:buFontTx/>
              <a:buNone/>
            </a:pPr>
            <a:r>
              <a:rPr lang="en-US" dirty="0"/>
              <a:t>curve(</a:t>
            </a:r>
            <a:r>
              <a:rPr lang="en-US" dirty="0" err="1"/>
              <a:t>dnorm</a:t>
            </a:r>
            <a:r>
              <a:rPr lang="en-US" dirty="0"/>
              <a:t>(x,0,1), </a:t>
            </a:r>
            <a:r>
              <a:rPr lang="en-US" dirty="0" err="1"/>
              <a:t>xlim</a:t>
            </a:r>
            <a:r>
              <a:rPr lang="en-US" dirty="0"/>
              <a:t>=c(-3,3), </a:t>
            </a:r>
            <a:r>
              <a:rPr lang="en-US" dirty="0" err="1"/>
              <a:t>lwd</a:t>
            </a:r>
            <a:r>
              <a:rPr lang="en-US" dirty="0"/>
              <a:t>=.1, axes=FALSE) </a:t>
            </a:r>
          </a:p>
          <a:p>
            <a:pPr marL="0" indent="0">
              <a:buFontTx/>
              <a:buNone/>
            </a:pPr>
            <a:r>
              <a:rPr lang="en-US" dirty="0"/>
              <a:t>segments(x, rep(0,length(x1)),</a:t>
            </a:r>
            <a:r>
              <a:rPr lang="en-US" dirty="0" err="1"/>
              <a:t>x,dnorm</a:t>
            </a:r>
            <a:r>
              <a:rPr lang="en-US" dirty="0"/>
              <a:t>(x,0,1) , col=</a:t>
            </a:r>
            <a:r>
              <a:rPr lang="en-US" dirty="0" err="1"/>
              <a:t>cnl</a:t>
            </a:r>
            <a:r>
              <a:rPr lang="en-US" dirty="0"/>
              <a:t>, </a:t>
            </a:r>
            <a:r>
              <a:rPr lang="en-US" dirty="0" err="1"/>
              <a:t>lwd</a:t>
            </a:r>
            <a:r>
              <a:rPr lang="en-US" dirty="0"/>
              <a:t>=2)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x &lt;- </a:t>
            </a:r>
            <a:r>
              <a:rPr lang="en-US" dirty="0" err="1"/>
              <a:t>seq</a:t>
            </a:r>
            <a:r>
              <a:rPr lang="en-US" dirty="0"/>
              <a:t>(from=</a:t>
            </a:r>
            <a:r>
              <a:rPr lang="en-US" dirty="0" err="1"/>
              <a:t>startat</a:t>
            </a:r>
            <a:r>
              <a:rPr lang="en-US" dirty="0"/>
              <a:t>, to=</a:t>
            </a:r>
            <a:r>
              <a:rPr lang="en-US" dirty="0" err="1"/>
              <a:t>endat,by</a:t>
            </a:r>
            <a:r>
              <a:rPr lang="en-US" dirty="0"/>
              <a:t>=0.01)</a:t>
            </a:r>
          </a:p>
          <a:p>
            <a:pPr marL="0" indent="0">
              <a:buFontTx/>
              <a:buNone/>
            </a:pPr>
            <a:r>
              <a:rPr lang="en-US" dirty="0" err="1"/>
              <a:t>gb_gradient</a:t>
            </a:r>
            <a:r>
              <a:rPr lang="en-US" dirty="0"/>
              <a:t> &lt;-</a:t>
            </a:r>
            <a:r>
              <a:rPr lang="en-US" dirty="0" err="1"/>
              <a:t>colorRampPalette</a:t>
            </a:r>
            <a:r>
              <a:rPr lang="en-US" dirty="0"/>
              <a:t>(c(</a:t>
            </a:r>
            <a:r>
              <a:rPr lang="en-US" dirty="0" err="1"/>
              <a:t>cnl</a:t>
            </a:r>
            <a:r>
              <a:rPr lang="en-US" dirty="0"/>
              <a:t>, chi, </a:t>
            </a:r>
            <a:r>
              <a:rPr lang="en-US" dirty="0" err="1"/>
              <a:t>cnl</a:t>
            </a:r>
            <a:r>
              <a:rPr lang="en-US" dirty="0"/>
              <a:t>)) </a:t>
            </a:r>
          </a:p>
          <a:p>
            <a:pPr marL="0" indent="0">
              <a:buFontTx/>
              <a:buNone/>
            </a:pPr>
            <a:r>
              <a:rPr lang="en-US" dirty="0"/>
              <a:t>cols &lt;- </a:t>
            </a:r>
            <a:r>
              <a:rPr lang="en-US" dirty="0" err="1"/>
              <a:t>gb_gradient</a:t>
            </a:r>
            <a:r>
              <a:rPr lang="en-US" dirty="0"/>
              <a:t> (length(x)) </a:t>
            </a:r>
          </a:p>
          <a:p>
            <a:pPr marL="0" indent="0">
              <a:buFontTx/>
              <a:buNone/>
            </a:pPr>
            <a:r>
              <a:rPr lang="en-US" dirty="0"/>
              <a:t>segments(x, rep(0,length(x)),</a:t>
            </a:r>
            <a:r>
              <a:rPr lang="en-US" dirty="0" err="1"/>
              <a:t>x,dnorm</a:t>
            </a:r>
            <a:r>
              <a:rPr lang="en-US" dirty="0"/>
              <a:t>(x,0,1) , col=cols, </a:t>
            </a:r>
            <a:r>
              <a:rPr lang="en-US" dirty="0" err="1"/>
              <a:t>lwd</a:t>
            </a:r>
            <a:r>
              <a:rPr lang="en-US" dirty="0"/>
              <a:t>=2)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7E8F2-02C2-D542-B9A6-6ACE65B9AC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B9B2-0530-304F-BB73-480DDDEA3CE1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986C2-1EA5-EB4A-A2D0-2BDA8C94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9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732A-745F-4D4F-A813-799E7B92DA73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7C97-3DAB-6A4E-8E00-A7290E9B2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F974-8C01-8F43-BD1C-141E5FE79AAF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164F-0CB6-EC4D-9F84-2F673AED5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8B57-5CB3-8943-9C93-EE4F2404BE0F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E4B6-B392-D34D-90B1-8E43DD364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FE1F-6C87-7C4C-BC7B-0AF052E2AAA2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AE36-943F-3742-B349-7F7A7815C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559E-1C84-4749-8FB2-0B192EDA4202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E3376-8532-FE48-B399-F5DFD6FA6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F5E21-8476-024B-A82F-465AA4289014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09F77-A67E-8543-8599-B0E268056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EEB2-3DE9-8E4D-AD3F-B305D9AE710D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427C-232C-4949-AF6C-0E06033B7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50B5-4F6D-0A48-810E-00925CCA5F71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72A3-7877-D849-B9D5-574801DA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95F62-EF5F-A54C-A7CC-2E5F412048CC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A02A-4155-BF48-A6E0-C83DBC559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2AD4-7EBC-CD49-8FE0-57F68ADAA8C3}" type="datetimeFigureOut">
              <a:rPr lang="en-US"/>
              <a:pPr>
                <a:defRPr/>
              </a:pPr>
              <a:t>4/10/22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80E6-465F-FD44-B213-18AE1304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0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400" b="1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2407033"/>
            <a:ext cx="7772400" cy="834931"/>
          </a:xfrm>
        </p:spPr>
        <p:txBody>
          <a:bodyPr/>
          <a:lstStyle/>
          <a:p>
            <a:pPr eaLnBrk="1" hangingPunct="1"/>
            <a:r>
              <a:rPr lang="en-US" dirty="0"/>
              <a:t>Diagnosing Physician Error</a:t>
            </a:r>
            <a:br>
              <a:rPr lang="en-US" b="0" dirty="0"/>
            </a:br>
            <a:r>
              <a:rPr lang="en-US" b="0" dirty="0"/>
              <a:t>A Machine Learning Approach to Low-Value Health</a:t>
            </a:r>
            <a:endParaRPr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898" y="3763580"/>
            <a:ext cx="3700540" cy="17526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err="1">
                <a:solidFill>
                  <a:schemeClr val="tx1"/>
                </a:solidFill>
              </a:rPr>
              <a:t>Sendhil</a:t>
            </a:r>
            <a:r>
              <a:rPr lang="en-US" sz="1600" dirty="0">
                <a:solidFill>
                  <a:schemeClr val="tx1"/>
                </a:solidFill>
              </a:rPr>
              <a:t> Mullainathan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rgbClr val="7F7F7F"/>
                </a:solidFill>
              </a:rPr>
              <a:t>University of Chicago</a:t>
            </a:r>
            <a:endParaRPr lang="en-US" sz="1600" dirty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Ziad Obermeyer</a:t>
            </a:r>
            <a:endParaRPr lang="en-US" sz="1000" dirty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rgbClr val="7F7F7F"/>
                </a:solidFill>
              </a:rPr>
              <a:t>UC Berkeley</a:t>
            </a:r>
            <a:endParaRPr lang="en-US" sz="1600" dirty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solidFill>
                <a:schemeClr val="tx1"/>
              </a:solidFill>
              <a:ea typeface="+mn-ea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rgbClr val="7F7F7F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199" y="274638"/>
            <a:ext cx="8483773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7F7F7F"/>
                </a:solidFill>
                <a:latin typeface="Franklin Gothic Book" panose="020B0503020102020204" pitchFamily="34" charset="0"/>
                <a:cs typeface="Arial"/>
              </a:rPr>
              <a:t>Would these patients benefit from treatment?</a:t>
            </a:r>
            <a:endParaRPr lang="en-US" b="1" u="sng" dirty="0">
              <a:solidFill>
                <a:srgbClr val="7F7F7F"/>
              </a:solidFill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36A183-94E7-1A4B-A516-515841565906}"/>
              </a:ext>
            </a:extLst>
          </p:cNvPr>
          <p:cNvSpPr txBox="1">
            <a:spLocks/>
          </p:cNvSpPr>
          <p:nvPr/>
        </p:nvSpPr>
        <p:spPr>
          <a:xfrm>
            <a:off x="457199" y="1275347"/>
            <a:ext cx="8073483" cy="467329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Adverse events show high-risk people are </a:t>
            </a:r>
            <a:r>
              <a:rPr lang="en-US" dirty="0">
                <a:solidFill>
                  <a:schemeClr val="tx1"/>
                </a:solidFill>
              </a:rPr>
              <a:t>truly high risk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Physicians may be aware of this risk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decide not to test because of </a:t>
            </a:r>
            <a:r>
              <a:rPr lang="en-US" dirty="0">
                <a:solidFill>
                  <a:schemeClr val="tx1"/>
                </a:solidFill>
              </a:rPr>
              <a:t>limited benefit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e.g., in the frail we haven’t managed to exclude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Insight: Low-cost </a:t>
            </a:r>
            <a:r>
              <a:rPr lang="en-US" dirty="0">
                <a:solidFill>
                  <a:schemeClr val="tx1"/>
                </a:solidFill>
              </a:rPr>
              <a:t>screening tests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proxy for suspicion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ECG, troponin done on everyone—even very low risk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even those with low treatment benefit</a:t>
            </a:r>
            <a:endParaRPr lang="en-US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Adverse event rate in </a:t>
            </a:r>
            <a:r>
              <a:rPr lang="en-US" dirty="0">
                <a:solidFill>
                  <a:schemeClr val="tx1"/>
                </a:solidFill>
              </a:rPr>
              <a:t>unsuspected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patients: Lower bound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Here, physicians are unaware of heart attack risk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failure to test can’t reflect private information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3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A2F7-AAEA-9747-BF5F-01D0FFB8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363415" cy="460375"/>
          </a:xfrm>
        </p:spPr>
        <p:txBody>
          <a:bodyPr/>
          <a:lstStyle/>
          <a:p>
            <a:r>
              <a:rPr lang="en-US" dirty="0"/>
              <a:t>1b. Untested, </a:t>
            </a:r>
            <a:r>
              <a:rPr lang="en-US" u="sng" dirty="0"/>
              <a:t>unsuspected</a:t>
            </a:r>
            <a:r>
              <a:rPr lang="en-US" dirty="0"/>
              <a:t> patients: Short-term adverse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35D19-DCDD-B440-A808-D705EAC3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03" y="852501"/>
            <a:ext cx="7505503" cy="59698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A015BC-CF05-5E49-9F31-18A0B238747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705102" y="3520136"/>
            <a:ext cx="653142" cy="1788134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9EEF9C-CEBF-F944-8404-7593B6E454B4}"/>
              </a:ext>
            </a:extLst>
          </p:cNvPr>
          <p:cNvSpPr txBox="1"/>
          <p:nvPr/>
        </p:nvSpPr>
        <p:spPr>
          <a:xfrm>
            <a:off x="2909455" y="3150804"/>
            <a:ext cx="159129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19% lack ECG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8DD54-A609-BD4C-A6D8-1B91721A6F78}"/>
              </a:ext>
            </a:extLst>
          </p:cNvPr>
          <p:cNvSpPr txBox="1"/>
          <p:nvPr/>
        </p:nvSpPr>
        <p:spPr>
          <a:xfrm>
            <a:off x="2921329" y="4304413"/>
            <a:ext cx="159129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4.9% have adverse event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8108C3-1433-CF42-A72E-94A09378C5B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422079" y="3427803"/>
            <a:ext cx="552053" cy="1651972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6F398A-E6C4-BE47-8877-B6F29283B978}"/>
              </a:ext>
            </a:extLst>
          </p:cNvPr>
          <p:cNvSpPr txBox="1"/>
          <p:nvPr/>
        </p:nvSpPr>
        <p:spPr>
          <a:xfrm>
            <a:off x="6626432" y="2781472"/>
            <a:ext cx="159129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41% lack troponin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5B6895-154E-B04A-9E37-08F58A6B3B49}"/>
              </a:ext>
            </a:extLst>
          </p:cNvPr>
          <p:cNvSpPr txBox="1"/>
          <p:nvPr/>
        </p:nvSpPr>
        <p:spPr>
          <a:xfrm>
            <a:off x="6638306" y="4304413"/>
            <a:ext cx="159129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6.6% have adverse event</a:t>
            </a:r>
          </a:p>
        </p:txBody>
      </p:sp>
    </p:spTree>
    <p:extLst>
      <p:ext uri="{BB962C8B-B14F-4D97-AF65-F5344CB8AC3E}">
        <p14:creationId xmlns:p14="http://schemas.microsoft.com/office/powerpoint/2010/main" val="13587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BF54-25F5-E94E-B9F4-3BCCDB1A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Quasi-experiment that moves testing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24631-9211-7C49-914A-25C37A5A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6886"/>
            <a:ext cx="8363415" cy="4779277"/>
          </a:xfrm>
        </p:spPr>
        <p:txBody>
          <a:bodyPr/>
          <a:lstStyle/>
          <a:p>
            <a:r>
              <a:rPr lang="en-US" dirty="0"/>
              <a:t>Ideal: Randomly test high-risk, measure health improvement</a:t>
            </a:r>
          </a:p>
          <a:p>
            <a:endParaRPr lang="en-US" dirty="0"/>
          </a:p>
          <a:p>
            <a:r>
              <a:rPr lang="en-US" dirty="0"/>
              <a:t>In our setting: </a:t>
            </a:r>
            <a:r>
              <a:rPr lang="en-US" dirty="0">
                <a:solidFill>
                  <a:schemeClr val="tx1"/>
                </a:solidFill>
              </a:rPr>
              <a:t>ER triage teams </a:t>
            </a:r>
            <a:r>
              <a:rPr lang="en-US" dirty="0"/>
              <a:t>test at different rates</a:t>
            </a:r>
          </a:p>
          <a:p>
            <a:pPr lvl="1"/>
            <a:r>
              <a:rPr lang="en-US" dirty="0"/>
              <a:t>Observables (largely) balanced across shifts</a:t>
            </a:r>
          </a:p>
          <a:p>
            <a:pPr lvl="1"/>
            <a:r>
              <a:rPr lang="en-US" dirty="0"/>
              <a:t>Yield conditional on predicted risk does not vary by shift</a:t>
            </a:r>
          </a:p>
          <a:p>
            <a:pPr lvl="2"/>
            <a:r>
              <a:rPr lang="en-US" dirty="0"/>
              <a:t>Suggests balanced </a:t>
            </a:r>
            <a:r>
              <a:rPr lang="en-US" dirty="0" err="1"/>
              <a:t>unobservables</a:t>
            </a:r>
            <a:endParaRPr lang="en-US" dirty="0"/>
          </a:p>
          <a:p>
            <a:pPr lvl="1"/>
            <a:r>
              <a:rPr lang="en-US" dirty="0"/>
              <a:t>Large variation in shift riskiness at any given test rate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6494E3-0C59-674B-81B0-367D5B16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548253"/>
            <a:ext cx="2751030" cy="1925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3F1F3-95C1-3C41-B38A-C197A1D75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63" y="4548253"/>
            <a:ext cx="2802794" cy="1961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AEB53-CCA1-3D44-BB7D-98D038013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93" y="4456811"/>
            <a:ext cx="2786806" cy="20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CF3849-3248-364F-84B5-3BEFAA0BB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33"/>
          <a:stretch/>
        </p:blipFill>
        <p:spPr>
          <a:xfrm>
            <a:off x="813476" y="742989"/>
            <a:ext cx="7873324" cy="6056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F7A922-4396-7045-B4D6-E23E2E8B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9431" b="13333"/>
          <a:stretch/>
        </p:blipFill>
        <p:spPr>
          <a:xfrm>
            <a:off x="445484" y="742989"/>
            <a:ext cx="3981548" cy="6056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8BF54-25F5-E94E-B9F4-3BCCDB1A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Quasi-experiment that moves testing rate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BA27FC-6A41-4045-8EAA-1BED3115C17B}"/>
              </a:ext>
            </a:extLst>
          </p:cNvPr>
          <p:cNvSpPr/>
          <p:nvPr/>
        </p:nvSpPr>
        <p:spPr>
          <a:xfrm>
            <a:off x="4783872" y="903249"/>
            <a:ext cx="2955074" cy="5896597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BE00BB-CF9E-9E47-B5CD-4A4BD35B4590}"/>
              </a:ext>
            </a:extLst>
          </p:cNvPr>
          <p:cNvCxnSpPr>
            <a:cxnSpLocks/>
          </p:cNvCxnSpPr>
          <p:nvPr/>
        </p:nvCxnSpPr>
        <p:spPr>
          <a:xfrm>
            <a:off x="4750419" y="2500563"/>
            <a:ext cx="3155796" cy="387603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9546DD-9CAD-754A-81DA-7E343E39967F}"/>
              </a:ext>
            </a:extLst>
          </p:cNvPr>
          <p:cNvCxnSpPr>
            <a:cxnSpLocks/>
          </p:cNvCxnSpPr>
          <p:nvPr/>
        </p:nvCxnSpPr>
        <p:spPr>
          <a:xfrm>
            <a:off x="4750419" y="5455636"/>
            <a:ext cx="3155796" cy="387603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03C9EC-9BFC-7049-8145-5B8C77DEB7B9}"/>
              </a:ext>
            </a:extLst>
          </p:cNvPr>
          <p:cNvSpPr txBox="1"/>
          <p:nvPr/>
        </p:nvSpPr>
        <p:spPr>
          <a:xfrm>
            <a:off x="2854709" y="4567913"/>
            <a:ext cx="2018371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Large effect in </a:t>
            </a:r>
            <a:r>
              <a:rPr lang="en-US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high-risk only</a:t>
            </a:r>
          </a:p>
          <a:p>
            <a:endParaRPr lang="en-US" u="sng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Move to high-test: 2.5 p.p. (32%) lower mortality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1C609-9796-1343-B0E7-A047E66ED10A}"/>
              </a:ext>
            </a:extLst>
          </p:cNvPr>
          <p:cNvSpPr txBox="1"/>
          <p:nvPr/>
        </p:nvSpPr>
        <p:spPr>
          <a:xfrm>
            <a:off x="2854709" y="1873409"/>
            <a:ext cx="2018371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No effect of testing </a:t>
            </a:r>
            <a:r>
              <a:rPr lang="en-US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on average</a:t>
            </a:r>
          </a:p>
          <a:p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‘Flat of the curve’ health care</a:t>
            </a:r>
          </a:p>
        </p:txBody>
      </p:sp>
    </p:spTree>
    <p:extLst>
      <p:ext uri="{BB962C8B-B14F-4D97-AF65-F5344CB8AC3E}">
        <p14:creationId xmlns:p14="http://schemas.microsoft.com/office/powerpoint/2010/main" val="124992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8126A-C176-D942-8EC7-8B66B00E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162" y="1219237"/>
            <a:ext cx="4687803" cy="3442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0F00-6C76-3142-9E48-6DCA5385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415"/>
            <a:ext cx="4650059" cy="3472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3AF54-A14E-0640-9826-C9A44420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implication: Incentives can backfire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88AD84C-6A61-354B-9A7F-E4DC2DC9D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45712"/>
            <a:ext cx="4114798" cy="1294721"/>
          </a:xfrm>
        </p:spPr>
        <p:txBody>
          <a:bodyPr/>
          <a:lstStyle/>
          <a:p>
            <a:r>
              <a:rPr lang="en-US" dirty="0"/>
              <a:t>Low-testing </a:t>
            </a:r>
            <a:r>
              <a:rPr lang="en-US" dirty="0">
                <a:solidFill>
                  <a:schemeClr val="tx1"/>
                </a:solidFill>
              </a:rPr>
              <a:t>physicians</a:t>
            </a:r>
            <a:r>
              <a:rPr lang="en-US" dirty="0"/>
              <a:t>     cut wasteful tests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And also valuable tests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655976-8B6C-9144-B999-6E2EBD65BAC3}"/>
              </a:ext>
            </a:extLst>
          </p:cNvPr>
          <p:cNvCxnSpPr>
            <a:cxnSpLocks/>
          </p:cNvCxnSpPr>
          <p:nvPr/>
        </p:nvCxnSpPr>
        <p:spPr>
          <a:xfrm flipV="1">
            <a:off x="1257587" y="4120738"/>
            <a:ext cx="0" cy="1112039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FCB5CC-12FD-1944-9409-988C7EB32782}"/>
              </a:ext>
            </a:extLst>
          </p:cNvPr>
          <p:cNvSpPr txBox="1"/>
          <p:nvPr/>
        </p:nvSpPr>
        <p:spPr>
          <a:xfrm>
            <a:off x="1609977" y="2281070"/>
            <a:ext cx="284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High-testing 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shifts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22681-2F70-3243-AA0E-C5B58CE7C9FB}"/>
              </a:ext>
            </a:extLst>
          </p:cNvPr>
          <p:cNvSpPr txBox="1"/>
          <p:nvPr/>
        </p:nvSpPr>
        <p:spPr>
          <a:xfrm>
            <a:off x="1632280" y="3640845"/>
            <a:ext cx="284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Low-testing 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shifts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EB6DAC-9545-B34C-99E9-3FC910481819}"/>
              </a:ext>
            </a:extLst>
          </p:cNvPr>
          <p:cNvCxnSpPr>
            <a:cxnSpLocks/>
          </p:cNvCxnSpPr>
          <p:nvPr/>
        </p:nvCxnSpPr>
        <p:spPr>
          <a:xfrm flipV="1">
            <a:off x="4134604" y="3749225"/>
            <a:ext cx="0" cy="231703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D77BF137-AE38-6F4D-9663-156420A273BF}"/>
              </a:ext>
            </a:extLst>
          </p:cNvPr>
          <p:cNvSpPr txBox="1">
            <a:spLocks/>
          </p:cNvSpPr>
          <p:nvPr/>
        </p:nvSpPr>
        <p:spPr bwMode="auto">
          <a:xfrm>
            <a:off x="4861932" y="5145712"/>
            <a:ext cx="4114798" cy="12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Low-testing </a:t>
            </a:r>
            <a:r>
              <a:rPr lang="en-US" dirty="0">
                <a:solidFill>
                  <a:schemeClr val="tx1"/>
                </a:solidFill>
              </a:rPr>
              <a:t>hospitals</a:t>
            </a:r>
            <a:r>
              <a:rPr lang="en-US" dirty="0"/>
              <a:t> cut wasteful tests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And also valuable tests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524040-4D8D-3D48-A7D8-008875679EB1}"/>
              </a:ext>
            </a:extLst>
          </p:cNvPr>
          <p:cNvCxnSpPr>
            <a:cxnSpLocks/>
          </p:cNvCxnSpPr>
          <p:nvPr/>
        </p:nvCxnSpPr>
        <p:spPr>
          <a:xfrm flipV="1">
            <a:off x="5662319" y="3933232"/>
            <a:ext cx="0" cy="1299545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8291C9-915A-BE4F-BA92-69286BA3D3C7}"/>
              </a:ext>
            </a:extLst>
          </p:cNvPr>
          <p:cNvCxnSpPr>
            <a:cxnSpLocks/>
          </p:cNvCxnSpPr>
          <p:nvPr/>
        </p:nvCxnSpPr>
        <p:spPr>
          <a:xfrm flipV="1">
            <a:off x="8539336" y="3133493"/>
            <a:ext cx="0" cy="293277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47C6C57-9A98-104F-925E-9BCFCA6F541E}"/>
              </a:ext>
            </a:extLst>
          </p:cNvPr>
          <p:cNvSpPr txBox="1"/>
          <p:nvPr/>
        </p:nvSpPr>
        <p:spPr>
          <a:xfrm>
            <a:off x="5412543" y="2281070"/>
            <a:ext cx="284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High-testing 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12079-7CBB-FA4E-93AA-F6844467A101}"/>
              </a:ext>
            </a:extLst>
          </p:cNvPr>
          <p:cNvSpPr txBox="1"/>
          <p:nvPr/>
        </p:nvSpPr>
        <p:spPr>
          <a:xfrm>
            <a:off x="5434846" y="3640845"/>
            <a:ext cx="284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Low-testing 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</a:p>
        </p:txBody>
      </p:sp>
    </p:spTree>
    <p:extLst>
      <p:ext uri="{BB962C8B-B14F-4D97-AF65-F5344CB8AC3E}">
        <p14:creationId xmlns:p14="http://schemas.microsoft.com/office/powerpoint/2010/main" val="44617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20E1-5740-FD47-BA0C-898FD4F9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F3A5-66D9-A24F-843D-36AA86D3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example of coexisting over- and under-use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Testing for heart attack (ACS) in the ER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root of this problem: Physician error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‘Bounded’ rationality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Systematic biases</a:t>
            </a:r>
          </a:p>
        </p:txBody>
      </p:sp>
    </p:spTree>
    <p:extLst>
      <p:ext uri="{BB962C8B-B14F-4D97-AF65-F5344CB8AC3E}">
        <p14:creationId xmlns:p14="http://schemas.microsoft.com/office/powerpoint/2010/main" val="343424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2C6E2-0A4E-0444-9ECD-1C19A6DF7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74" t="22560" r="11029" b="27303"/>
          <a:stretch/>
        </p:blipFill>
        <p:spPr>
          <a:xfrm>
            <a:off x="523713" y="1420589"/>
            <a:ext cx="3776996" cy="139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Two behavioral models of the physician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0696" y="1518331"/>
            <a:ext cx="54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cs typeface="Arial"/>
              </a:rPr>
              <a:t>test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250696" y="1905173"/>
            <a:ext cx="1064955" cy="0"/>
          </a:xfrm>
          <a:prstGeom prst="straightConnector1">
            <a:avLst/>
          </a:prstGeom>
          <a:ln w="28575" cmpd="sng">
            <a:solidFill>
              <a:srgbClr val="BFBFBF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49514" y="1145864"/>
            <a:ext cx="3953186" cy="244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Franklin Gothic Book" panose="020B0503020102020204" pitchFamily="34" charset="0"/>
              </a:rPr>
              <a:t>1. Moral hazard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Test over a threshold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3821" y="997417"/>
            <a:ext cx="1021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Bell MT"/>
              </a:rPr>
              <a:t>break even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403427" y="1331556"/>
            <a:ext cx="0" cy="1589444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25531" y="1656161"/>
            <a:ext cx="54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  <a:cs typeface="Arial"/>
              </a:rPr>
              <a:t>test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540473" y="2021366"/>
            <a:ext cx="1775178" cy="13443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4949514" y="2014480"/>
            <a:ext cx="3715934" cy="8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Threshold too low</a:t>
            </a:r>
          </a:p>
          <a:p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Low average yield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3528C5-492A-EE45-9E74-AB2B01F0AF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70" t="19424" r="11234" b="23502"/>
          <a:stretch/>
        </p:blipFill>
        <p:spPr>
          <a:xfrm>
            <a:off x="517259" y="3837154"/>
            <a:ext cx="3783450" cy="140945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8F0E7E-05F1-3D4D-8EA2-A2F5499413B8}"/>
              </a:ext>
            </a:extLst>
          </p:cNvPr>
          <p:cNvSpPr txBox="1">
            <a:spLocks/>
          </p:cNvSpPr>
          <p:nvPr/>
        </p:nvSpPr>
        <p:spPr bwMode="auto">
          <a:xfrm>
            <a:off x="4949514" y="3565662"/>
            <a:ext cx="3559486" cy="51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Franklin Gothic Book" panose="020B0503020102020204" pitchFamily="34" charset="0"/>
              </a:rPr>
              <a:t>2. Mis-prediction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2C2E7-A386-0740-B59F-FFE3A3C986E5}"/>
              </a:ext>
            </a:extLst>
          </p:cNvPr>
          <p:cNvSpPr txBox="1"/>
          <p:nvPr/>
        </p:nvSpPr>
        <p:spPr>
          <a:xfrm>
            <a:off x="3250696" y="3945609"/>
            <a:ext cx="54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latin typeface="Franklin Gothic Book" panose="020B0503020102020204" pitchFamily="34" charset="0"/>
              </a:rPr>
              <a:t>test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075D9D-6B0F-6340-BDFC-CBFD2E652F54}"/>
              </a:ext>
            </a:extLst>
          </p:cNvPr>
          <p:cNvCxnSpPr/>
          <p:nvPr/>
        </p:nvCxnSpPr>
        <p:spPr>
          <a:xfrm>
            <a:off x="3250696" y="4332451"/>
            <a:ext cx="1050013" cy="0"/>
          </a:xfrm>
          <a:prstGeom prst="straightConnector1">
            <a:avLst/>
          </a:prstGeom>
          <a:ln w="28575" cmpd="sng">
            <a:solidFill>
              <a:srgbClr val="BFBFBF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F18CD9-50AF-CF40-89BC-DD9234671E5F}"/>
              </a:ext>
            </a:extLst>
          </p:cNvPr>
          <p:cNvCxnSpPr/>
          <p:nvPr/>
        </p:nvCxnSpPr>
        <p:spPr>
          <a:xfrm>
            <a:off x="3172425" y="3758834"/>
            <a:ext cx="0" cy="1572506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E66D60-3139-1943-AAAA-B9E2943D3E2B}"/>
              </a:ext>
            </a:extLst>
          </p:cNvPr>
          <p:cNvCxnSpPr/>
          <p:nvPr/>
        </p:nvCxnSpPr>
        <p:spPr>
          <a:xfrm>
            <a:off x="2403427" y="3758834"/>
            <a:ext cx="0" cy="1572506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33FB395-5C28-5F4B-A9CE-C2C04E78CBE6}"/>
              </a:ext>
            </a:extLst>
          </p:cNvPr>
          <p:cNvSpPr txBox="1"/>
          <p:nvPr/>
        </p:nvSpPr>
        <p:spPr>
          <a:xfrm>
            <a:off x="2525531" y="4060237"/>
            <a:ext cx="54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  <a:cs typeface="Arial"/>
              </a:rPr>
              <a:t>test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B6568E-4DAC-5E49-8A93-41BE4AF4FAE1}"/>
              </a:ext>
            </a:extLst>
          </p:cNvPr>
          <p:cNvCxnSpPr/>
          <p:nvPr/>
        </p:nvCxnSpPr>
        <p:spPr>
          <a:xfrm flipV="1">
            <a:off x="2540473" y="4425442"/>
            <a:ext cx="1775178" cy="13443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AEF9A8D-2B8D-D245-9240-D3C1CBAD5182}"/>
              </a:ext>
            </a:extLst>
          </p:cNvPr>
          <p:cNvSpPr txBox="1">
            <a:spLocks/>
          </p:cNvSpPr>
          <p:nvPr/>
        </p:nvSpPr>
        <p:spPr bwMode="auto">
          <a:xfrm>
            <a:off x="4949514" y="4036816"/>
            <a:ext cx="3559486" cy="13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Test high and low risk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At any threshold</a:t>
            </a:r>
          </a:p>
          <a:p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Low average yield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7586BE7-927A-3348-B26D-F2E503F041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55404" y="5618515"/>
            <a:ext cx="708795" cy="1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47825CE2-2056-E646-8C3C-B9D5C2737B1F}"/>
              </a:ext>
            </a:extLst>
          </p:cNvPr>
          <p:cNvSpPr txBox="1">
            <a:spLocks/>
          </p:cNvSpPr>
          <p:nvPr/>
        </p:nvSpPr>
        <p:spPr bwMode="auto">
          <a:xfrm>
            <a:off x="457200" y="5972912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Mis-prediction: Untested high-risk patients</a:t>
            </a:r>
          </a:p>
          <a:p>
            <a:endParaRPr lang="en-US" dirty="0"/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81A0FA7F-D82C-3947-A095-8BA7EDE021D7}"/>
              </a:ext>
            </a:extLst>
          </p:cNvPr>
          <p:cNvCxnSpPr>
            <a:cxnSpLocks/>
            <a:stCxn id="46" idx="2"/>
            <a:endCxn id="29" idx="2"/>
          </p:cNvCxnSpPr>
          <p:nvPr/>
        </p:nvCxnSpPr>
        <p:spPr>
          <a:xfrm rot="5400000" flipH="1">
            <a:off x="4803614" y="855773"/>
            <a:ext cx="38280" cy="3969454"/>
          </a:xfrm>
          <a:prstGeom prst="bentConnector3">
            <a:avLst>
              <a:gd name="adj1" fmla="val -597179"/>
            </a:avLst>
          </a:prstGeom>
          <a:ln w="28575" cmpd="sng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72425" y="1331556"/>
            <a:ext cx="10676" cy="1589444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524F566-6833-9343-8810-38E595F964B3}"/>
              </a:ext>
            </a:extLst>
          </p:cNvPr>
          <p:cNvSpPr txBox="1"/>
          <p:nvPr/>
        </p:nvSpPr>
        <p:spPr>
          <a:xfrm>
            <a:off x="2745661" y="2452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A8C55A-95A7-134E-B5A7-4EA39344A6E7}"/>
              </a:ext>
            </a:extLst>
          </p:cNvPr>
          <p:cNvSpPr txBox="1"/>
          <p:nvPr/>
        </p:nvSpPr>
        <p:spPr>
          <a:xfrm>
            <a:off x="2745661" y="48734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latin typeface="Franklin Gothic Book" panose="020B0503020102020204" pitchFamily="34" charset="0"/>
              <a:cs typeface="Arial"/>
            </a:endParaRP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40D98330-9AB4-7740-B92F-345F3BBAC2A3}"/>
              </a:ext>
            </a:extLst>
          </p:cNvPr>
          <p:cNvCxnSpPr>
            <a:cxnSpLocks/>
            <a:stCxn id="26" idx="2"/>
            <a:endCxn id="32" idx="2"/>
          </p:cNvCxnSpPr>
          <p:nvPr/>
        </p:nvCxnSpPr>
        <p:spPr>
          <a:xfrm rot="5400000" flipH="1">
            <a:off x="4702087" y="3378765"/>
            <a:ext cx="163110" cy="3891230"/>
          </a:xfrm>
          <a:prstGeom prst="bentConnector3">
            <a:avLst>
              <a:gd name="adj1" fmla="val -140151"/>
            </a:avLst>
          </a:prstGeom>
          <a:ln w="28575" cmpd="sng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9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CCDB-7A61-714D-A409-79F476D2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physician mis-prediction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2BD42-6DD9-3C4B-ACA5-13152E5C0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examine how testing decisions </a:t>
            </a:r>
            <a:r>
              <a:rPr lang="en-US" dirty="0">
                <a:solidFill>
                  <a:schemeClr val="tx1"/>
                </a:solidFill>
              </a:rPr>
              <a:t>deviate</a:t>
            </a:r>
            <a:r>
              <a:rPr lang="en-US" dirty="0"/>
              <a:t> from risk</a:t>
            </a:r>
          </a:p>
          <a:p>
            <a:pPr lvl="1"/>
            <a:r>
              <a:rPr lang="en-US" dirty="0"/>
              <a:t>Clinical judgment vs. statistical models</a:t>
            </a:r>
          </a:p>
          <a:p>
            <a:pPr lvl="1"/>
            <a:endParaRPr lang="en-US" dirty="0"/>
          </a:p>
          <a:p>
            <a:r>
              <a:rPr lang="en-US" dirty="0"/>
              <a:t>Specific tests of two hypotheses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Bounded rationality</a:t>
            </a:r>
          </a:p>
          <a:p>
            <a:pPr marL="1317625" lvl="2" indent="-403225"/>
            <a:r>
              <a:rPr lang="en-US" dirty="0"/>
              <a:t>Physicians use too simple a model of risk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Systematic errors and biases</a:t>
            </a:r>
          </a:p>
          <a:p>
            <a:pPr marL="1314450" lvl="2" indent="-457200"/>
            <a:r>
              <a:rPr lang="en-US" dirty="0"/>
              <a:t>Physicians mis-weight specific variables</a:t>
            </a:r>
          </a:p>
        </p:txBody>
      </p:sp>
    </p:spTree>
    <p:extLst>
      <p:ext uri="{BB962C8B-B14F-4D97-AF65-F5344CB8AC3E}">
        <p14:creationId xmlns:p14="http://schemas.microsoft.com/office/powerpoint/2010/main" val="168526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9072-E101-E74F-AA17-6E2531E6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 appear boundedly rational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87224-F1A7-BA4D-B8DF-0FD320314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2"/>
          <a:stretch/>
        </p:blipFill>
        <p:spPr>
          <a:xfrm>
            <a:off x="1603098" y="1947912"/>
            <a:ext cx="7179955" cy="44840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DC9E-7E66-764E-B318-00D20458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8" y="1022685"/>
            <a:ext cx="8229600" cy="925228"/>
          </a:xfrm>
        </p:spPr>
        <p:txBody>
          <a:bodyPr/>
          <a:lstStyle/>
          <a:p>
            <a:r>
              <a:rPr lang="en-US" dirty="0"/>
              <a:t>Estimate best-fit risk models of </a:t>
            </a:r>
            <a:r>
              <a:rPr lang="en-US" dirty="0">
                <a:solidFill>
                  <a:schemeClr val="tx1"/>
                </a:solidFill>
              </a:rPr>
              <a:t>varying complexity</a:t>
            </a:r>
          </a:p>
          <a:p>
            <a:pPr lvl="1"/>
            <a:r>
              <a:rPr lang="en-US" dirty="0"/>
              <a:t>Lasso complexity measure: number of non-zero variables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E53629-0BB7-9647-951D-424868B900DC}"/>
              </a:ext>
            </a:extLst>
          </p:cNvPr>
          <p:cNvSpPr txBox="1">
            <a:spLocks/>
          </p:cNvSpPr>
          <p:nvPr/>
        </p:nvSpPr>
        <p:spPr bwMode="auto">
          <a:xfrm>
            <a:off x="445169" y="2177717"/>
            <a:ext cx="3838074" cy="1455820"/>
          </a:xfrm>
          <a:prstGeom prst="rect">
            <a:avLst/>
          </a:prstGeom>
          <a:solidFill>
            <a:schemeClr val="bg1">
              <a:alpha val="70156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well do these predict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True risk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Test decisions</a:t>
            </a:r>
          </a:p>
          <a:p>
            <a:pPr lvl="1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F313BC-FDFC-C84D-93CF-05851EAF9A3C}"/>
              </a:ext>
            </a:extLst>
          </p:cNvPr>
          <p:cNvCxnSpPr>
            <a:cxnSpLocks/>
          </p:cNvCxnSpPr>
          <p:nvPr/>
        </p:nvCxnSpPr>
        <p:spPr>
          <a:xfrm>
            <a:off x="2648757" y="2857710"/>
            <a:ext cx="2031527" cy="57129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465B32-A06E-4644-B5CB-E0D8859822B8}"/>
              </a:ext>
            </a:extLst>
          </p:cNvPr>
          <p:cNvCxnSpPr>
            <a:cxnSpLocks/>
          </p:cNvCxnSpPr>
          <p:nvPr/>
        </p:nvCxnSpPr>
        <p:spPr>
          <a:xfrm>
            <a:off x="3358620" y="3326941"/>
            <a:ext cx="1383632" cy="1216393"/>
          </a:xfrm>
          <a:prstGeom prst="straightConnector1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1132093D-7B24-944B-807B-B66E448F8584}"/>
              </a:ext>
            </a:extLst>
          </p:cNvPr>
          <p:cNvSpPr/>
          <p:nvPr/>
        </p:nvSpPr>
        <p:spPr>
          <a:xfrm>
            <a:off x="5489648" y="2009273"/>
            <a:ext cx="3149024" cy="912521"/>
          </a:xfrm>
          <a:custGeom>
            <a:avLst/>
            <a:gdLst>
              <a:gd name="connsiteX0" fmla="*/ 2959768 w 2971800"/>
              <a:gd name="connsiteY0" fmla="*/ 0 h 866273"/>
              <a:gd name="connsiteX1" fmla="*/ 1263316 w 2971800"/>
              <a:gd name="connsiteY1" fmla="*/ 12031 h 866273"/>
              <a:gd name="connsiteX2" fmla="*/ 1263316 w 2971800"/>
              <a:gd name="connsiteY2" fmla="*/ 553452 h 866273"/>
              <a:gd name="connsiteX3" fmla="*/ 48126 w 2971800"/>
              <a:gd name="connsiteY3" fmla="*/ 553452 h 866273"/>
              <a:gd name="connsiteX4" fmla="*/ 0 w 2971800"/>
              <a:gd name="connsiteY4" fmla="*/ 553452 h 866273"/>
              <a:gd name="connsiteX5" fmla="*/ 0 w 2971800"/>
              <a:gd name="connsiteY5" fmla="*/ 842210 h 866273"/>
              <a:gd name="connsiteX6" fmla="*/ 0 w 2971800"/>
              <a:gd name="connsiteY6" fmla="*/ 842210 h 866273"/>
              <a:gd name="connsiteX7" fmla="*/ 0 w 2971800"/>
              <a:gd name="connsiteY7" fmla="*/ 842210 h 866273"/>
              <a:gd name="connsiteX8" fmla="*/ 1660358 w 2971800"/>
              <a:gd name="connsiteY8" fmla="*/ 866273 h 866273"/>
              <a:gd name="connsiteX9" fmla="*/ 1672389 w 2971800"/>
              <a:gd name="connsiteY9" fmla="*/ 866273 h 866273"/>
              <a:gd name="connsiteX10" fmla="*/ 1648326 w 2971800"/>
              <a:gd name="connsiteY10" fmla="*/ 589547 h 866273"/>
              <a:gd name="connsiteX11" fmla="*/ 1648326 w 2971800"/>
              <a:gd name="connsiteY11" fmla="*/ 589547 h 866273"/>
              <a:gd name="connsiteX12" fmla="*/ 1323473 w 2971800"/>
              <a:gd name="connsiteY12" fmla="*/ 541421 h 866273"/>
              <a:gd name="connsiteX13" fmla="*/ 1311442 w 2971800"/>
              <a:gd name="connsiteY13" fmla="*/ 372979 h 866273"/>
              <a:gd name="connsiteX14" fmla="*/ 2971800 w 2971800"/>
              <a:gd name="connsiteY14" fmla="*/ 348915 h 866273"/>
              <a:gd name="connsiteX15" fmla="*/ 2959768 w 2971800"/>
              <a:gd name="connsiteY15" fmla="*/ 0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1800" h="866273">
                <a:moveTo>
                  <a:pt x="2959768" y="0"/>
                </a:moveTo>
                <a:lnTo>
                  <a:pt x="1263316" y="12031"/>
                </a:lnTo>
                <a:lnTo>
                  <a:pt x="1263316" y="553452"/>
                </a:lnTo>
                <a:lnTo>
                  <a:pt x="48126" y="553452"/>
                </a:lnTo>
                <a:lnTo>
                  <a:pt x="0" y="553452"/>
                </a:lnTo>
                <a:lnTo>
                  <a:pt x="0" y="842210"/>
                </a:lnTo>
                <a:lnTo>
                  <a:pt x="0" y="842210"/>
                </a:lnTo>
                <a:lnTo>
                  <a:pt x="0" y="842210"/>
                </a:lnTo>
                <a:lnTo>
                  <a:pt x="1660358" y="866273"/>
                </a:lnTo>
                <a:lnTo>
                  <a:pt x="1672389" y="866273"/>
                </a:lnTo>
                <a:lnTo>
                  <a:pt x="1648326" y="589547"/>
                </a:lnTo>
                <a:lnTo>
                  <a:pt x="1648326" y="589547"/>
                </a:lnTo>
                <a:lnTo>
                  <a:pt x="1323473" y="541421"/>
                </a:lnTo>
                <a:lnTo>
                  <a:pt x="1311442" y="372979"/>
                </a:lnTo>
                <a:lnTo>
                  <a:pt x="2971800" y="348915"/>
                </a:lnTo>
                <a:lnTo>
                  <a:pt x="2959768" y="0"/>
                </a:lnTo>
                <a:close/>
              </a:path>
            </a:pathLst>
          </a:cu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649AB-E459-E84E-AF6C-060E68A91995}"/>
              </a:ext>
            </a:extLst>
          </p:cNvPr>
          <p:cNvSpPr txBox="1"/>
          <p:nvPr/>
        </p:nvSpPr>
        <p:spPr>
          <a:xfrm>
            <a:off x="5906914" y="2252863"/>
            <a:ext cx="1825182" cy="646331"/>
          </a:xfrm>
          <a:prstGeom prst="rect">
            <a:avLst/>
          </a:prstGeom>
          <a:solidFill>
            <a:srgbClr val="B5BE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Best risk model:</a:t>
            </a:r>
          </a:p>
          <a:p>
            <a:pPr algn="ctr"/>
            <a:r>
              <a:rPr lang="en-US" i="1" dirty="0">
                <a:latin typeface="Book Antiqua" panose="02040602050305030304" pitchFamily="18" charset="0"/>
              </a:rPr>
              <a:t>k</a:t>
            </a:r>
            <a:r>
              <a:rPr lang="en-US" dirty="0">
                <a:latin typeface="Franklin Gothic Book" panose="020B0503020102020204" pitchFamily="34" charset="0"/>
              </a:rPr>
              <a:t> = 224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ECDF8-8EB0-9544-9DCC-7729C2977DD3}"/>
              </a:ext>
            </a:extLst>
          </p:cNvPr>
          <p:cNvSpPr txBox="1"/>
          <p:nvPr/>
        </p:nvSpPr>
        <p:spPr>
          <a:xfrm>
            <a:off x="4656218" y="5037917"/>
            <a:ext cx="1825182" cy="646331"/>
          </a:xfrm>
          <a:prstGeom prst="rect">
            <a:avLst/>
          </a:prstGeom>
          <a:solidFill>
            <a:srgbClr val="FFE4C3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Best test model:</a:t>
            </a:r>
          </a:p>
          <a:p>
            <a:pPr algn="ctr"/>
            <a:r>
              <a:rPr lang="en-US" i="1" dirty="0">
                <a:latin typeface="Book Antiqua" panose="02040602050305030304" pitchFamily="18" charset="0"/>
              </a:rPr>
              <a:t>k</a:t>
            </a:r>
            <a:r>
              <a:rPr lang="en-US" dirty="0">
                <a:latin typeface="Franklin Gothic Book" panose="020B0503020102020204" pitchFamily="34" charset="0"/>
              </a:rPr>
              <a:t> = 49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D04D5D-311F-C946-A1C4-51E5860CEA1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819505" y="2899194"/>
            <a:ext cx="0" cy="343573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D396A7-C408-1648-A0FC-C20F4D48605D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568809" y="4680283"/>
            <a:ext cx="0" cy="357634"/>
          </a:xfrm>
          <a:prstGeom prst="straightConnector1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8BCE742-75D2-7B4D-90FC-35DC14EAE48C}"/>
              </a:ext>
            </a:extLst>
          </p:cNvPr>
          <p:cNvSpPr txBox="1">
            <a:spLocks/>
          </p:cNvSpPr>
          <p:nvPr/>
        </p:nvSpPr>
        <p:spPr bwMode="auto">
          <a:xfrm>
            <a:off x="445169" y="3732136"/>
            <a:ext cx="3046176" cy="1216393"/>
          </a:xfrm>
          <a:prstGeom prst="rect">
            <a:avLst/>
          </a:prstGeom>
          <a:solidFill>
            <a:schemeClr val="bg1">
              <a:alpha val="43988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Best risk model</a:t>
            </a:r>
            <a:r>
              <a:rPr lang="en-US" dirty="0"/>
              <a:t> far more complex than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best test model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FCF4AC-8D0C-D84E-B61F-12096A6634E1}"/>
              </a:ext>
            </a:extLst>
          </p:cNvPr>
          <p:cNvSpPr txBox="1">
            <a:spLocks/>
          </p:cNvSpPr>
          <p:nvPr/>
        </p:nvSpPr>
        <p:spPr bwMode="auto">
          <a:xfrm>
            <a:off x="1961754" y="6221457"/>
            <a:ext cx="6725041" cy="6004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000" i="1" dirty="0">
                <a:latin typeface="Franklin Gothic Book" panose="020B0503020102020204" pitchFamily="34" charset="0"/>
                <a:cs typeface="Arial"/>
              </a:rPr>
              <a:t>Complexity (Number of non-zero variables, Lasso)</a:t>
            </a:r>
          </a:p>
        </p:txBody>
      </p:sp>
    </p:spTree>
    <p:extLst>
      <p:ext uri="{BB962C8B-B14F-4D97-AF65-F5344CB8AC3E}">
        <p14:creationId xmlns:p14="http://schemas.microsoft.com/office/powerpoint/2010/main" val="91376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0E5D-E747-A54E-A5B1-14D1D7F6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this into a statistical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DC4A2-E74D-3F43-A83C-26775528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7959"/>
            <a:ext cx="8229600" cy="880894"/>
          </a:xfrm>
        </p:spPr>
        <p:txBody>
          <a:bodyPr/>
          <a:lstStyle/>
          <a:p>
            <a:r>
              <a:rPr lang="en-US" dirty="0"/>
              <a:t>Regress yield, test on ‘simple risk’ and ‘complex risk’</a:t>
            </a:r>
          </a:p>
          <a:p>
            <a:pPr lvl="1"/>
            <a:r>
              <a:rPr lang="en-US" dirty="0"/>
              <a:t>Complex risk predicts </a:t>
            </a:r>
            <a:r>
              <a:rPr lang="en-US" dirty="0">
                <a:solidFill>
                  <a:schemeClr val="tx1"/>
                </a:solidFill>
              </a:rPr>
              <a:t>yield</a:t>
            </a:r>
            <a:r>
              <a:rPr lang="en-US" dirty="0"/>
              <a:t>, over and above simple risk</a:t>
            </a:r>
          </a:p>
          <a:p>
            <a:pPr lvl="1"/>
            <a:r>
              <a:rPr lang="en-US" dirty="0"/>
              <a:t>But no added value for predicting </a:t>
            </a:r>
            <a:r>
              <a:rPr lang="en-US" dirty="0">
                <a:solidFill>
                  <a:schemeClr val="tx1"/>
                </a:solidFill>
              </a:rPr>
              <a:t>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C1620-FE96-BB4F-A5A8-DDCAFC08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0" y="2744334"/>
            <a:ext cx="7493620" cy="37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B075601-94A7-634E-A770-57D5464B0F0F}"/>
              </a:ext>
            </a:extLst>
          </p:cNvPr>
          <p:cNvSpPr/>
          <p:nvPr/>
        </p:nvSpPr>
        <p:spPr>
          <a:xfrm>
            <a:off x="347920" y="3619335"/>
            <a:ext cx="4456710" cy="28754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F30F32-3506-9B4A-A5AF-28AD47E9C221}"/>
              </a:ext>
            </a:extLst>
          </p:cNvPr>
          <p:cNvSpPr/>
          <p:nvPr/>
        </p:nvSpPr>
        <p:spPr>
          <a:xfrm>
            <a:off x="347920" y="449502"/>
            <a:ext cx="4456710" cy="28754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BD4C7-1C4D-B343-8442-B97727FB45E4}"/>
              </a:ext>
            </a:extLst>
          </p:cNvPr>
          <p:cNvSpPr/>
          <p:nvPr/>
        </p:nvSpPr>
        <p:spPr>
          <a:xfrm>
            <a:off x="5109492" y="2018367"/>
            <a:ext cx="3621914" cy="31557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Breath Icon #160141 - Free Icons Library">
            <a:extLst>
              <a:ext uri="{FF2B5EF4-FFF2-40B4-BE49-F238E27FC236}">
                <a16:creationId xmlns:a16="http://schemas.microsoft.com/office/drawing/2014/main" id="{A941247B-0F48-9A43-B4D7-6BCA81AF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17" y="1650828"/>
            <a:ext cx="1104765" cy="12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65" y="618358"/>
            <a:ext cx="4171673" cy="4603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dilemma for ER doctors :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this a heart attack?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60178" y="2129418"/>
            <a:ext cx="3297143" cy="5244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Test for blockage?</a:t>
            </a:r>
          </a:p>
        </p:txBody>
      </p:sp>
      <p:pic>
        <p:nvPicPr>
          <p:cNvPr id="1028" name="Picture 4" descr="Chest Pain Icons - Download Free Vector Icons | Noun Project">
            <a:extLst>
              <a:ext uri="{FF2B5EF4-FFF2-40B4-BE49-F238E27FC236}">
                <a16:creationId xmlns:a16="http://schemas.microsoft.com/office/drawing/2014/main" id="{648642EB-9F56-B64C-AF7D-14B0D7A6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5" y="1683834"/>
            <a:ext cx="1104765" cy="11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usea Icons - Download Free Vector Icons | Noun Project">
            <a:extLst>
              <a:ext uri="{FF2B5EF4-FFF2-40B4-BE49-F238E27FC236}">
                <a16:creationId xmlns:a16="http://schemas.microsoft.com/office/drawing/2014/main" id="{7F5518F5-7C08-9E46-8D93-05923815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99" y="1784195"/>
            <a:ext cx="1004404" cy="10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eadmill Icons - Download Free Vector Icons | Noun Project">
            <a:extLst>
              <a:ext uri="{FF2B5EF4-FFF2-40B4-BE49-F238E27FC236}">
                <a16:creationId xmlns:a16="http://schemas.microsoft.com/office/drawing/2014/main" id="{82DC0787-CDFB-AE44-A806-0A8ED70F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14" y="2889390"/>
            <a:ext cx="1567158" cy="15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8A1E9E9-569B-9A47-ADEB-91044188B0C4}"/>
              </a:ext>
            </a:extLst>
          </p:cNvPr>
          <p:cNvSpPr txBox="1">
            <a:spLocks/>
          </p:cNvSpPr>
          <p:nvPr/>
        </p:nvSpPr>
        <p:spPr bwMode="auto">
          <a:xfrm>
            <a:off x="409678" y="2842907"/>
            <a:ext cx="12310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/>
              <a:t>Chest pain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FEB81EB-FA3E-694F-B414-52516EB34DBE}"/>
              </a:ext>
            </a:extLst>
          </p:cNvPr>
          <p:cNvSpPr txBox="1">
            <a:spLocks/>
          </p:cNvSpPr>
          <p:nvPr/>
        </p:nvSpPr>
        <p:spPr bwMode="auto">
          <a:xfrm>
            <a:off x="1859337" y="2842907"/>
            <a:ext cx="12310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/>
              <a:t>Dyspnea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5C7252-321A-6446-B3E3-D053CE5C3F2F}"/>
              </a:ext>
            </a:extLst>
          </p:cNvPr>
          <p:cNvSpPr txBox="1">
            <a:spLocks/>
          </p:cNvSpPr>
          <p:nvPr/>
        </p:nvSpPr>
        <p:spPr bwMode="auto">
          <a:xfrm>
            <a:off x="3108273" y="2842907"/>
            <a:ext cx="12310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/>
              <a:t> Nausea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B38C067-AD11-1941-B85C-14AF394478C2}"/>
              </a:ext>
            </a:extLst>
          </p:cNvPr>
          <p:cNvSpPr txBox="1">
            <a:spLocks/>
          </p:cNvSpPr>
          <p:nvPr/>
        </p:nvSpPr>
        <p:spPr bwMode="auto">
          <a:xfrm>
            <a:off x="3844940" y="2187913"/>
            <a:ext cx="12310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7ADB6FE-57E0-9D4E-92DE-3C276889582E}"/>
              </a:ext>
            </a:extLst>
          </p:cNvPr>
          <p:cNvSpPr txBox="1">
            <a:spLocks/>
          </p:cNvSpPr>
          <p:nvPr/>
        </p:nvSpPr>
        <p:spPr bwMode="auto">
          <a:xfrm>
            <a:off x="3833104" y="2838162"/>
            <a:ext cx="12310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/>
              <a:t> …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4F3CF-88C5-9241-8234-4C8BA920B3E2}"/>
              </a:ext>
            </a:extLst>
          </p:cNvPr>
          <p:cNvSpPr txBox="1">
            <a:spLocks/>
          </p:cNvSpPr>
          <p:nvPr/>
        </p:nvSpPr>
        <p:spPr bwMode="auto">
          <a:xfrm>
            <a:off x="867326" y="5858300"/>
            <a:ext cx="12310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/>
              <a:t>Missed heart attack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67060BB-D9F4-5E47-B8CE-90AEBB0BDC7D}"/>
              </a:ext>
            </a:extLst>
          </p:cNvPr>
          <p:cNvSpPr txBox="1">
            <a:spLocks/>
          </p:cNvSpPr>
          <p:nvPr/>
        </p:nvSpPr>
        <p:spPr bwMode="auto">
          <a:xfrm>
            <a:off x="3155133" y="5858300"/>
            <a:ext cx="12310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/>
              <a:t>Wasted resources</a:t>
            </a:r>
          </a:p>
        </p:txBody>
      </p:sp>
      <p:pic>
        <p:nvPicPr>
          <p:cNvPr id="1036" name="Picture 12" descr="Catheter Icon Vector Images (over 120)">
            <a:extLst>
              <a:ext uri="{FF2B5EF4-FFF2-40B4-BE49-F238E27FC236}">
                <a16:creationId xmlns:a16="http://schemas.microsoft.com/office/drawing/2014/main" id="{118A3221-87C6-6848-939B-4533B526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28" y="2889390"/>
            <a:ext cx="1531593" cy="16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7CEBD02-BF5E-8949-BCF4-1C4C5134CE0D}"/>
              </a:ext>
            </a:extLst>
          </p:cNvPr>
          <p:cNvSpPr txBox="1">
            <a:spLocks/>
          </p:cNvSpPr>
          <p:nvPr/>
        </p:nvSpPr>
        <p:spPr bwMode="auto">
          <a:xfrm>
            <a:off x="5483483" y="4567318"/>
            <a:ext cx="12310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/>
              <a:t>Stress test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A4C4743-7769-F74B-BD18-80BCFD0466E6}"/>
              </a:ext>
            </a:extLst>
          </p:cNvPr>
          <p:cNvSpPr txBox="1">
            <a:spLocks/>
          </p:cNvSpPr>
          <p:nvPr/>
        </p:nvSpPr>
        <p:spPr bwMode="auto">
          <a:xfrm>
            <a:off x="6876426" y="4567318"/>
            <a:ext cx="153159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/>
              <a:t>Catheterization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F49A501-FDE9-E44A-9E4F-3B2116B29CCE}"/>
              </a:ext>
            </a:extLst>
          </p:cNvPr>
          <p:cNvSpPr txBox="1">
            <a:spLocks/>
          </p:cNvSpPr>
          <p:nvPr/>
        </p:nvSpPr>
        <p:spPr bwMode="auto">
          <a:xfrm>
            <a:off x="525253" y="3705156"/>
            <a:ext cx="4102044" cy="5244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A hard problem</a:t>
            </a:r>
          </a:p>
        </p:txBody>
      </p:sp>
      <p:pic>
        <p:nvPicPr>
          <p:cNvPr id="1026" name="Picture 2" descr="The Grim Reaper Icons - Download Free Vector Icons | Noun Project">
            <a:extLst>
              <a:ext uri="{FF2B5EF4-FFF2-40B4-BE49-F238E27FC236}">
                <a16:creationId xmlns:a16="http://schemas.microsoft.com/office/drawing/2014/main" id="{B1AC9BA9-48A9-FB4E-9857-5EC9F0C8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0" y="4297525"/>
            <a:ext cx="1460335" cy="14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oney Waste Icons - Download Free Vector Icons | Noun Project">
            <a:extLst>
              <a:ext uri="{FF2B5EF4-FFF2-40B4-BE49-F238E27FC236}">
                <a16:creationId xmlns:a16="http://schemas.microsoft.com/office/drawing/2014/main" id="{24E082B8-7B16-F649-AFD1-48933D61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55" y="4426317"/>
            <a:ext cx="1152347" cy="11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8075B063-B2A4-B241-892B-940AAF8D1F76}"/>
              </a:ext>
            </a:extLst>
          </p:cNvPr>
          <p:cNvSpPr txBox="1">
            <a:spLocks/>
          </p:cNvSpPr>
          <p:nvPr/>
        </p:nvSpPr>
        <p:spPr bwMode="auto">
          <a:xfrm>
            <a:off x="2383677" y="4754467"/>
            <a:ext cx="625036" cy="5244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255698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DC62-31A6-7944-B15D-7D936D5A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implications of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8513D-2434-C54A-B645-D2770B3C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8146"/>
            <a:ext cx="8229600" cy="4788017"/>
          </a:xfrm>
        </p:spPr>
        <p:txBody>
          <a:bodyPr/>
          <a:lstStyle/>
          <a:p>
            <a:r>
              <a:rPr lang="en-US" dirty="0"/>
              <a:t>Humans seem to </a:t>
            </a:r>
            <a:r>
              <a:rPr lang="en-US" dirty="0">
                <a:solidFill>
                  <a:schemeClr val="tx1"/>
                </a:solidFill>
              </a:rPr>
              <a:t>regularize</a:t>
            </a:r>
            <a:r>
              <a:rPr lang="en-US" dirty="0"/>
              <a:t> (Camerer 2019)</a:t>
            </a:r>
          </a:p>
          <a:p>
            <a:pPr lvl="1"/>
            <a:r>
              <a:rPr lang="en-US" dirty="0"/>
              <a:t>Make (pretty) good use of a small set of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tx1"/>
                </a:solidFill>
              </a:rPr>
              <a:t>different conclusion</a:t>
            </a:r>
            <a:r>
              <a:rPr lang="en-US" dirty="0"/>
              <a:t> from Dawes, Faust, &amp; </a:t>
            </a:r>
            <a:r>
              <a:rPr lang="en-US" dirty="0" err="1"/>
              <a:t>Meehl</a:t>
            </a:r>
            <a:r>
              <a:rPr lang="en-US" dirty="0"/>
              <a:t> (1989)</a:t>
            </a:r>
          </a:p>
          <a:p>
            <a:pPr lvl="1"/>
            <a:r>
              <a:rPr lang="en-US" dirty="0"/>
              <a:t>Where people use </a:t>
            </a:r>
            <a:r>
              <a:rPr lang="en-US" dirty="0">
                <a:solidFill>
                  <a:schemeClr val="tx1"/>
                </a:solidFill>
              </a:rPr>
              <a:t>too complex</a:t>
            </a:r>
            <a:r>
              <a:rPr lang="en-US" dirty="0"/>
              <a:t> a model</a:t>
            </a:r>
          </a:p>
          <a:p>
            <a:pPr lvl="1"/>
            <a:r>
              <a:rPr lang="en-US" dirty="0"/>
              <a:t>And a statistical model does better by being simpler </a:t>
            </a:r>
          </a:p>
          <a:p>
            <a:pPr lvl="2"/>
            <a:endParaRPr lang="en-US" dirty="0"/>
          </a:p>
          <a:p>
            <a:r>
              <a:rPr lang="en-US" dirty="0"/>
              <a:t>Here we find physicians use </a:t>
            </a:r>
            <a:r>
              <a:rPr lang="en-US" dirty="0">
                <a:solidFill>
                  <a:schemeClr val="tx1"/>
                </a:solidFill>
              </a:rPr>
              <a:t>too simple</a:t>
            </a:r>
            <a:r>
              <a:rPr lang="en-US" dirty="0"/>
              <a:t> a model</a:t>
            </a:r>
          </a:p>
          <a:p>
            <a:pPr lvl="1"/>
            <a:r>
              <a:rPr lang="en-US" dirty="0"/>
              <a:t>A statistical model does better by being </a:t>
            </a:r>
            <a:r>
              <a:rPr lang="en-US" dirty="0">
                <a:solidFill>
                  <a:schemeClr val="tx1"/>
                </a:solidFill>
              </a:rPr>
              <a:t>more complex</a:t>
            </a:r>
          </a:p>
          <a:p>
            <a:pPr lvl="1"/>
            <a:r>
              <a:rPr lang="en-US" dirty="0"/>
              <a:t>Maybe because phenomenon being modeled is complex</a:t>
            </a:r>
          </a:p>
          <a:p>
            <a:pPr lvl="2"/>
            <a:r>
              <a:rPr lang="en-US" dirty="0"/>
              <a:t>The ‘illusion of sparsity’ (</a:t>
            </a:r>
            <a:r>
              <a:rPr lang="en-US" dirty="0" err="1"/>
              <a:t>Giannone</a:t>
            </a:r>
            <a:r>
              <a:rPr lang="en-US" dirty="0"/>
              <a:t> et al. 2021)</a:t>
            </a:r>
          </a:p>
        </p:txBody>
      </p:sp>
    </p:spTree>
    <p:extLst>
      <p:ext uri="{BB962C8B-B14F-4D97-AF65-F5344CB8AC3E}">
        <p14:creationId xmlns:p14="http://schemas.microsoft.com/office/powerpoint/2010/main" val="50523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9072-E101-E74F-AA17-6E2531E6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 physicians weight individual variables?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DC9E-7E66-764E-B318-00D20458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7" y="1058781"/>
            <a:ext cx="8373117" cy="925228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tx1"/>
                </a:solidFill>
              </a:rPr>
              <a:t>each variable</a:t>
            </a:r>
            <a:r>
              <a:rPr lang="en-US" dirty="0"/>
              <a:t> in the ‘simple’ model (</a:t>
            </a:r>
            <a:r>
              <a:rPr lang="en-US" i="1" dirty="0">
                <a:latin typeface="Book Antiqua" panose="02040602050305030304" pitchFamily="18" charset="0"/>
              </a:rPr>
              <a:t>k</a:t>
            </a:r>
            <a:r>
              <a:rPr lang="en-US" dirty="0"/>
              <a:t>=49)</a:t>
            </a:r>
          </a:p>
          <a:p>
            <a:pPr lvl="1"/>
            <a:r>
              <a:rPr lang="en-US" dirty="0"/>
              <a:t>Correlation with test decision vs. correlation with true risk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1C43A-F536-6F49-BBD1-7F871E5A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54" y="1897810"/>
            <a:ext cx="7000048" cy="490003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16F9B0F-290B-7C4F-8F60-BB17E3C933FE}"/>
              </a:ext>
            </a:extLst>
          </p:cNvPr>
          <p:cNvSpPr txBox="1">
            <a:spLocks/>
          </p:cNvSpPr>
          <p:nvPr/>
        </p:nvSpPr>
        <p:spPr bwMode="auto">
          <a:xfrm>
            <a:off x="2114154" y="6217446"/>
            <a:ext cx="6725041" cy="2466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1600" i="1" dirty="0">
                <a:latin typeface="Franklin Gothic Book" panose="020B0503020102020204" pitchFamily="34" charset="0"/>
                <a:cs typeface="Arial"/>
              </a:rPr>
              <a:t>Correlation with true risk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1C6792-2C21-E246-A56C-EF64CB7FE76A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545140" y="4643765"/>
            <a:ext cx="2934828" cy="2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1600" i="1" dirty="0">
                <a:latin typeface="Franklin Gothic Book" panose="020B0503020102020204" pitchFamily="34" charset="0"/>
                <a:cs typeface="Arial"/>
              </a:rPr>
              <a:t>Correlation with test decision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E53629-0BB7-9647-951D-424868B900DC}"/>
              </a:ext>
            </a:extLst>
          </p:cNvPr>
          <p:cNvSpPr txBox="1">
            <a:spLocks/>
          </p:cNvSpPr>
          <p:nvPr/>
        </p:nvSpPr>
        <p:spPr bwMode="auto">
          <a:xfrm>
            <a:off x="445168" y="2177716"/>
            <a:ext cx="4379495" cy="1949115"/>
          </a:xfrm>
          <a:prstGeom prst="rect">
            <a:avLst/>
          </a:prstGeom>
          <a:solidFill>
            <a:schemeClr val="bg1">
              <a:alpha val="70156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Overall, weights correlate well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/>
              <a:t> = 0.433</a:t>
            </a:r>
          </a:p>
          <a:p>
            <a:pPr lvl="1"/>
            <a:endParaRPr lang="en-US" dirty="0"/>
          </a:p>
          <a:p>
            <a:r>
              <a:rPr lang="en-US" dirty="0"/>
              <a:t>But some notable </a:t>
            </a:r>
            <a:r>
              <a:rPr lang="en-US" dirty="0">
                <a:solidFill>
                  <a:srgbClr val="FF0000"/>
                </a:solidFill>
              </a:rPr>
              <a:t>outliers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84D720-9472-7649-ACEA-A0D838D6FA18}"/>
              </a:ext>
            </a:extLst>
          </p:cNvPr>
          <p:cNvSpPr txBox="1"/>
          <p:nvPr/>
        </p:nvSpPr>
        <p:spPr>
          <a:xfrm>
            <a:off x="6392048" y="1987429"/>
            <a:ext cx="244241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Symptom: Chest pain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79673-94F6-B64E-B638-029FFEE8F216}"/>
              </a:ext>
            </a:extLst>
          </p:cNvPr>
          <p:cNvSpPr txBox="1"/>
          <p:nvPr/>
        </p:nvSpPr>
        <p:spPr>
          <a:xfrm>
            <a:off x="4336954" y="3297014"/>
            <a:ext cx="244241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Demographics: 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C11940-75B6-B949-8448-489A4080727B}"/>
              </a:ext>
            </a:extLst>
          </p:cNvPr>
          <p:cNvSpPr txBox="1"/>
          <p:nvPr/>
        </p:nvSpPr>
        <p:spPr>
          <a:xfrm>
            <a:off x="2874687" y="5692297"/>
            <a:ext cx="292453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Demographics: Sex, Income</a:t>
            </a:r>
          </a:p>
        </p:txBody>
      </p:sp>
    </p:spTree>
    <p:extLst>
      <p:ext uri="{BB962C8B-B14F-4D97-AF65-F5344CB8AC3E}">
        <p14:creationId xmlns:p14="http://schemas.microsoft.com/office/powerpoint/2010/main" val="212277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F9E2-1F56-724F-8394-E77D712D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variables are more salient than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FA6D4-571E-C34B-B5D5-211EAE1C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99" y="2218048"/>
            <a:ext cx="5158823" cy="4179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53BFD-3F28-824E-AE5C-1660D50F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1305413"/>
            <a:ext cx="5158823" cy="953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DD0695-D0B2-C44F-B3E5-02797F64F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41" y="1475545"/>
            <a:ext cx="888837" cy="433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FDE5-B6E1-4141-B4AF-DE50F147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28999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Symptoms, demographics</a:t>
            </a:r>
            <a:r>
              <a:rPr lang="en-US" dirty="0"/>
              <a:t> stand out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tx1"/>
                </a:solidFill>
              </a:rPr>
              <a:t>first thing</a:t>
            </a:r>
            <a:r>
              <a:rPr lang="en-US" dirty="0"/>
              <a:t> physicians see about patients</a:t>
            </a:r>
          </a:p>
          <a:p>
            <a:endParaRPr lang="en-US" dirty="0"/>
          </a:p>
          <a:p>
            <a:r>
              <a:rPr lang="en-US" dirty="0"/>
              <a:t>A key part of vignettes, medical </a:t>
            </a:r>
            <a:r>
              <a:rPr lang="en-US" dirty="0">
                <a:solidFill>
                  <a:schemeClr val="tx1"/>
                </a:solidFill>
              </a:rPr>
              <a:t>education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4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AAA1D4-D2AA-A44E-ACDB-2BF68C79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03" y="854242"/>
            <a:ext cx="5970916" cy="5859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48F46-A9CA-9F47-BD50-9439C18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 over-weight risk signals in salient categories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C34F60-EBE8-3F48-B127-45E57479D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4" y="1299410"/>
            <a:ext cx="2673928" cy="4525963"/>
          </a:xfrm>
        </p:spPr>
        <p:txBody>
          <a:bodyPr/>
          <a:lstStyle/>
          <a:p>
            <a:r>
              <a:rPr lang="en-US" dirty="0"/>
              <a:t>Form new risk scores with </a:t>
            </a:r>
            <a:r>
              <a:rPr lang="en-US" dirty="0">
                <a:solidFill>
                  <a:schemeClr val="tx1"/>
                </a:solidFill>
              </a:rPr>
              <a:t>one input type</a:t>
            </a:r>
            <a:endParaRPr lang="en-US" dirty="0"/>
          </a:p>
          <a:p>
            <a:pPr lvl="1"/>
            <a:r>
              <a:rPr lang="en-US" dirty="0"/>
              <a:t>e.g., symptoms</a:t>
            </a:r>
          </a:p>
          <a:p>
            <a:endParaRPr lang="en-US" dirty="0"/>
          </a:p>
          <a:p>
            <a:r>
              <a:rPr lang="en-US" dirty="0"/>
              <a:t>Do these </a:t>
            </a:r>
            <a:r>
              <a:rPr lang="en-US" dirty="0">
                <a:solidFill>
                  <a:schemeClr val="tx1"/>
                </a:solidFill>
              </a:rPr>
              <a:t>predict test </a:t>
            </a:r>
            <a:r>
              <a:rPr lang="en-US" dirty="0"/>
              <a:t>decision?</a:t>
            </a:r>
          </a:p>
          <a:p>
            <a:pPr lvl="1"/>
            <a:r>
              <a:rPr lang="en-US" u="sng" dirty="0"/>
              <a:t>Should not</a:t>
            </a:r>
            <a:r>
              <a:rPr lang="en-US" dirty="0"/>
              <a:t>, conditioned on full risk score with all inputs</a:t>
            </a:r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5457F-FAD5-BB47-953F-A90287E0F877}"/>
              </a:ext>
            </a:extLst>
          </p:cNvPr>
          <p:cNvSpPr/>
          <p:nvPr/>
        </p:nvSpPr>
        <p:spPr>
          <a:xfrm>
            <a:off x="2981195" y="4734075"/>
            <a:ext cx="5801857" cy="926926"/>
          </a:xfrm>
          <a:prstGeom prst="rect">
            <a:avLst/>
          </a:prstGeom>
          <a:solidFill>
            <a:schemeClr val="bg1">
              <a:alpha val="8023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Franklin Gothic Book" panose="020B0503020102020204" pitchFamily="34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441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8773-80F2-EA4B-947B-3285F323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6F2AB-9BFF-9C4C-9D10-CD444253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4" y="1401288"/>
            <a:ext cx="8449733" cy="4724875"/>
          </a:xfrm>
        </p:spPr>
        <p:txBody>
          <a:bodyPr/>
          <a:lstStyle/>
          <a:p>
            <a:r>
              <a:rPr lang="en-US" dirty="0"/>
              <a:t>Mis-prediction is a driver of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</a:t>
            </a:r>
            <a:r>
              <a:rPr lang="en-US" dirty="0"/>
              <a:t>oth over- and under-use</a:t>
            </a:r>
          </a:p>
          <a:p>
            <a:pPr lvl="1"/>
            <a:r>
              <a:rPr lang="en-US" dirty="0"/>
              <a:t>Preferred estimate: keep 38% old tests… add 16% new</a:t>
            </a:r>
          </a:p>
          <a:p>
            <a:pPr lvl="1"/>
            <a:r>
              <a:rPr lang="en-US" dirty="0"/>
              <a:t>Not so much </a:t>
            </a:r>
            <a:r>
              <a:rPr lang="en-US" dirty="0">
                <a:solidFill>
                  <a:schemeClr val="tx1"/>
                </a:solidFill>
              </a:rPr>
              <a:t>how much</a:t>
            </a:r>
            <a:r>
              <a:rPr lang="en-US" dirty="0"/>
              <a:t> testing, but </a:t>
            </a:r>
            <a:r>
              <a:rPr lang="en-US" dirty="0">
                <a:solidFill>
                  <a:schemeClr val="tx1"/>
                </a:solidFill>
              </a:rPr>
              <a:t>who is tested</a:t>
            </a:r>
          </a:p>
          <a:p>
            <a:pPr lvl="1"/>
            <a:endParaRPr lang="en-US" dirty="0"/>
          </a:p>
          <a:p>
            <a:r>
              <a:rPr lang="en-US" dirty="0"/>
              <a:t>Many believe ML will transform health care</a:t>
            </a:r>
          </a:p>
          <a:p>
            <a:pPr lvl="1"/>
            <a:r>
              <a:rPr lang="en-US" dirty="0"/>
              <a:t>Most focus on ML as a </a:t>
            </a:r>
            <a:r>
              <a:rPr lang="en-US" dirty="0">
                <a:solidFill>
                  <a:schemeClr val="tx1"/>
                </a:solidFill>
              </a:rPr>
              <a:t>product</a:t>
            </a:r>
          </a:p>
          <a:p>
            <a:pPr lvl="1"/>
            <a:r>
              <a:rPr lang="en-US" dirty="0"/>
              <a:t>e.g., hospital buys software to replace radiologists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ML is also a powerful new </a:t>
            </a:r>
            <a:r>
              <a:rPr lang="en-US" dirty="0">
                <a:solidFill>
                  <a:schemeClr val="tx1"/>
                </a:solidFill>
              </a:rPr>
              <a:t>tool for understanding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inefficiencies, new models</a:t>
            </a:r>
            <a:r>
              <a:rPr lang="en-US" dirty="0"/>
              <a:t> of physician behavior</a:t>
            </a:r>
          </a:p>
        </p:txBody>
      </p:sp>
    </p:spTree>
    <p:extLst>
      <p:ext uri="{BB962C8B-B14F-4D97-AF65-F5344CB8AC3E}">
        <p14:creationId xmlns:p14="http://schemas.microsoft.com/office/powerpoint/2010/main" val="337928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ABE8E4-06A3-974A-98C2-020CE133D403}"/>
              </a:ext>
            </a:extLst>
          </p:cNvPr>
          <p:cNvSpPr txBox="1">
            <a:spLocks/>
          </p:cNvSpPr>
          <p:nvPr/>
        </p:nvSpPr>
        <p:spPr bwMode="auto">
          <a:xfrm>
            <a:off x="3776545" y="4690946"/>
            <a:ext cx="4988314" cy="518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i="1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A5DEBE-C338-F944-BB4A-036E87702AB3}"/>
              </a:ext>
            </a:extLst>
          </p:cNvPr>
          <p:cNvSpPr txBox="1">
            <a:spLocks/>
          </p:cNvSpPr>
          <p:nvPr/>
        </p:nvSpPr>
        <p:spPr bwMode="auto">
          <a:xfrm>
            <a:off x="4572000" y="2910468"/>
            <a:ext cx="3479180" cy="518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i="1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E20A6-040F-3C4D-B239-64F9532B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 of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B7A7-8D40-A24C-8EE6-5BB0B89EB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4332"/>
            <a:ext cx="8318810" cy="4921831"/>
          </a:xfrm>
        </p:spPr>
        <p:txBody>
          <a:bodyPr/>
          <a:lstStyle/>
          <a:p>
            <a:r>
              <a:rPr lang="en-US" dirty="0"/>
              <a:t>Patients have </a:t>
            </a:r>
            <a:r>
              <a:rPr lang="en-US" dirty="0">
                <a:solidFill>
                  <a:schemeClr val="tx1"/>
                </a:solidFill>
              </a:rPr>
              <a:t>blockage</a:t>
            </a:r>
            <a:r>
              <a:rPr lang="en-US" dirty="0"/>
              <a:t> with probability </a:t>
            </a:r>
            <a:r>
              <a:rPr lang="en-US" i="1" dirty="0">
                <a:latin typeface="Book Antiqua" panose="02040602050305030304" pitchFamily="18" charset="0"/>
              </a:rPr>
              <a:t>b(X,Z)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If tested: blockage gets treated, huge health benefits</a:t>
            </a:r>
          </a:p>
          <a:p>
            <a:pPr lvl="1"/>
            <a:r>
              <a:rPr lang="en-US" dirty="0"/>
              <a:t>If untested: missed blockage, adverse events increase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Socially optimal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testing rule: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1" dirty="0">
                <a:solidFill>
                  <a:schemeClr val="tx1"/>
                </a:solidFill>
                <a:latin typeface="Book Antiqua" panose="02040602050305030304" pitchFamily="18" charset="0"/>
              </a:rPr>
              <a:t>Test </a:t>
            </a:r>
            <a:r>
              <a:rPr lang="en-US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iff</a:t>
            </a:r>
            <a:r>
              <a:rPr lang="en-US" i="1" dirty="0">
                <a:solidFill>
                  <a:schemeClr val="tx1"/>
                </a:solidFill>
                <a:latin typeface="Book Antiqua" panose="02040602050305030304" pitchFamily="18" charset="0"/>
              </a:rPr>
              <a:t> b(X,Z) &gt; Threshold</a:t>
            </a:r>
          </a:p>
          <a:p>
            <a:pPr lvl="1"/>
            <a:r>
              <a:rPr lang="en-US" dirty="0"/>
              <a:t>Reflects fact that only positive tests have (net) benefits</a:t>
            </a:r>
          </a:p>
          <a:p>
            <a:pPr lvl="1"/>
            <a:r>
              <a:rPr lang="en-US" dirty="0"/>
              <a:t>Negative tests have only costs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Physician testing </a:t>
            </a:r>
            <a:r>
              <a:rPr lang="en-US" dirty="0"/>
              <a:t>rule:  </a:t>
            </a:r>
            <a:r>
              <a:rPr lang="en-US" i="1" dirty="0">
                <a:solidFill>
                  <a:schemeClr val="tx1"/>
                </a:solidFill>
                <a:latin typeface="Book Antiqua" panose="02040602050305030304" pitchFamily="18" charset="0"/>
              </a:rPr>
              <a:t>Test </a:t>
            </a:r>
            <a:r>
              <a:rPr lang="en-US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iff</a:t>
            </a:r>
            <a:r>
              <a:rPr lang="en-US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i="1" u="sng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h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(X,Z)</a:t>
            </a:r>
            <a:r>
              <a:rPr lang="en-US" i="1" dirty="0">
                <a:solidFill>
                  <a:schemeClr val="tx1"/>
                </a:solidFill>
                <a:latin typeface="Book Antiqua" panose="02040602050305030304" pitchFamily="18" charset="0"/>
              </a:rPr>
              <a:t> &gt; Threshold – </a:t>
            </a:r>
            <a:r>
              <a:rPr lang="en-US" i="1" u="sng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Incentive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/>
              <a:t>May mis-predict risk: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h(X,Z)</a:t>
            </a:r>
            <a:r>
              <a:rPr lang="en-US" i="1" dirty="0">
                <a:latin typeface="Book Antiqua" panose="02040602050305030304" pitchFamily="18" charset="0"/>
              </a:rPr>
              <a:t> ≠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b(X,Z)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May have private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incentive</a:t>
            </a:r>
            <a:r>
              <a:rPr lang="en-US" dirty="0"/>
              <a:t> to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836CB8-7F46-8E48-B8A2-72E363ADD030}"/>
              </a:ext>
            </a:extLst>
          </p:cNvPr>
          <p:cNvSpPr txBox="1">
            <a:spLocks/>
          </p:cNvSpPr>
          <p:nvPr/>
        </p:nvSpPr>
        <p:spPr bwMode="auto">
          <a:xfrm>
            <a:off x="810320" y="2605668"/>
            <a:ext cx="7876479" cy="823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i="1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45AFC9-0C52-FC4C-90E5-6B19A516441D}"/>
              </a:ext>
            </a:extLst>
          </p:cNvPr>
          <p:cNvSpPr txBox="1">
            <a:spLocks/>
          </p:cNvSpPr>
          <p:nvPr/>
        </p:nvSpPr>
        <p:spPr bwMode="auto">
          <a:xfrm>
            <a:off x="810320" y="4289502"/>
            <a:ext cx="7876479" cy="823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i="1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E20A6-040F-3C4D-B239-64F9532B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empirical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B7A7-8D40-A24C-8EE6-5BB0B89EB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298"/>
            <a:ext cx="8229600" cy="4776865"/>
          </a:xfrm>
        </p:spPr>
        <p:txBody>
          <a:bodyPr/>
          <a:lstStyle/>
          <a:p>
            <a:r>
              <a:rPr lang="en-US" dirty="0"/>
              <a:t>Any set of patients defined by </a:t>
            </a:r>
            <a:r>
              <a:rPr lang="en-US" i="1" dirty="0">
                <a:latin typeface="Book Antiqua" panose="02040602050305030304" pitchFamily="18" charset="0"/>
              </a:rPr>
              <a:t>(X,Z)</a:t>
            </a:r>
            <a:r>
              <a:rPr lang="en-US" dirty="0"/>
              <a:t> is either above or below threshold for optimal testing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Over-tested</a:t>
            </a:r>
            <a:r>
              <a:rPr lang="en-US" dirty="0"/>
              <a:t>: Any set of tested patients with </a:t>
            </a:r>
            <a:r>
              <a:rPr lang="en-US" dirty="0">
                <a:solidFill>
                  <a:schemeClr val="tx1"/>
                </a:solidFill>
              </a:rPr>
              <a:t>yield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below</a:t>
            </a:r>
            <a:r>
              <a:rPr lang="en-US" dirty="0"/>
              <a:t> a threshold, based on cost-effectiveness of tests/treatments</a:t>
            </a:r>
          </a:p>
          <a:p>
            <a:pPr lvl="1"/>
            <a:r>
              <a:rPr lang="en-US" dirty="0"/>
              <a:t>Eliminating all tests in this set increases welfare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Under-tested</a:t>
            </a:r>
            <a:r>
              <a:rPr lang="en-US" dirty="0"/>
              <a:t>: Any set of untested patients with </a:t>
            </a:r>
            <a:r>
              <a:rPr lang="en-US" dirty="0">
                <a:solidFill>
                  <a:schemeClr val="tx1"/>
                </a:solidFill>
              </a:rPr>
              <a:t>adverse event</a:t>
            </a:r>
            <a:r>
              <a:rPr lang="en-US" dirty="0"/>
              <a:t> rates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above</a:t>
            </a:r>
            <a:r>
              <a:rPr lang="en-US" dirty="0"/>
              <a:t> a threshold, based on clinical guidelines</a:t>
            </a:r>
          </a:p>
          <a:p>
            <a:pPr lvl="1"/>
            <a:r>
              <a:rPr lang="en-US" dirty="0"/>
              <a:t>Testing everyone in this set increases welfare</a:t>
            </a:r>
          </a:p>
          <a:p>
            <a:endParaRPr lang="en-US" dirty="0"/>
          </a:p>
          <a:p>
            <a:r>
              <a:rPr lang="en-US" dirty="0"/>
              <a:t>Note: Incentives → over-testing </a:t>
            </a:r>
            <a:r>
              <a:rPr lang="en-US" u="sng" dirty="0"/>
              <a:t>only</a:t>
            </a:r>
            <a:r>
              <a:rPr lang="en-US" dirty="0"/>
              <a:t>; Misprediction → both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7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356"/>
            <a:ext cx="8229600" cy="4429391"/>
          </a:xfrm>
        </p:spPr>
        <p:txBody>
          <a:bodyPr/>
          <a:lstStyle/>
          <a:p>
            <a:r>
              <a:rPr lang="en-US" dirty="0"/>
              <a:t>Form </a:t>
            </a:r>
            <a:r>
              <a:rPr lang="en-US" dirty="0">
                <a:solidFill>
                  <a:schemeClr val="tx1"/>
                </a:solidFill>
              </a:rPr>
              <a:t>explicit predictions</a:t>
            </a:r>
            <a:r>
              <a:rPr lang="en-US" dirty="0"/>
              <a:t> on blockage risk using ML</a:t>
            </a:r>
          </a:p>
          <a:p>
            <a:pPr lvl="1"/>
            <a:r>
              <a:rPr lang="en-US" dirty="0"/>
              <a:t>Find subgroups with </a:t>
            </a:r>
            <a:r>
              <a:rPr lang="en-US" u="sng" dirty="0"/>
              <a:t>potential</a:t>
            </a:r>
            <a:r>
              <a:rPr lang="en-US" dirty="0"/>
              <a:t> errors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based on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X</a:t>
            </a:r>
            <a:endParaRPr lang="en-US" dirty="0"/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</a:t>
            </a:r>
            <a:r>
              <a:rPr lang="en-US" dirty="0">
                <a:solidFill>
                  <a:schemeClr val="tx1"/>
                </a:solidFill>
              </a:rPr>
              <a:t>algorithm ≠ arbiter of truth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We don’t assume it’s right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Physician has </a:t>
            </a:r>
            <a:r>
              <a:rPr lang="en-US" dirty="0">
                <a:solidFill>
                  <a:schemeClr val="tx1"/>
                </a:solidFill>
              </a:rPr>
              <a:t>information advantage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based on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Z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Many signals for risk, treatment benefit unobserved</a:t>
            </a:r>
          </a:p>
          <a:p>
            <a:pPr lvl="1"/>
            <a:endParaRPr lang="en-US" i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actual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errors are identified using </a:t>
            </a:r>
            <a:r>
              <a:rPr lang="en-US" dirty="0">
                <a:solidFill>
                  <a:schemeClr val="tx1"/>
                </a:solidFill>
              </a:rPr>
              <a:t>health outcomes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Observed testing yield and adverse events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imputed outcomes</a:t>
            </a:r>
          </a:p>
        </p:txBody>
      </p:sp>
    </p:spTree>
    <p:extLst>
      <p:ext uri="{BB962C8B-B14F-4D97-AF65-F5344CB8AC3E}">
        <p14:creationId xmlns:p14="http://schemas.microsoft.com/office/powerpoint/2010/main" val="97400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Prediction </a:t>
            </a:r>
            <a:r>
              <a:rPr sz="2400" dirty="0"/>
              <a:t>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2609563"/>
            <a:ext cx="4718051" cy="1905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Over 2 years before visits, construct candidate features </a:t>
            </a:r>
          </a:p>
          <a:p>
            <a:pPr marL="457200" lvl="1" indent="0">
              <a:buNone/>
              <a:defRPr/>
            </a:pPr>
            <a:r>
              <a:rPr lang="is-IS" i="1" dirty="0"/>
              <a:t>k</a:t>
            </a:r>
            <a:r>
              <a:rPr lang="is-IS" dirty="0"/>
              <a:t> = 16,381</a:t>
            </a:r>
          </a:p>
          <a:p>
            <a:pPr lvl="1">
              <a:defRPr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8350" y="2396177"/>
            <a:ext cx="7239000" cy="0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54663" y="2256477"/>
            <a:ext cx="0" cy="287337"/>
          </a:xfrm>
          <a:prstGeom prst="line">
            <a:avLst/>
          </a:prstGeom>
          <a:ln w="28575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4880734" y="1804039"/>
            <a:ext cx="1359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i="1" dirty="0">
                <a:solidFill>
                  <a:srgbClr val="7F7F7F"/>
                </a:solidFill>
                <a:latin typeface="Franklin Gothic Book" panose="020B0503020102020204" pitchFamily="34" charset="0"/>
                <a:cs typeface="Arial"/>
              </a:rPr>
              <a:t>t</a:t>
            </a:r>
            <a:r>
              <a:rPr lang="en-US" sz="2000" b="1" i="1" baseline="-25000" dirty="0">
                <a:solidFill>
                  <a:srgbClr val="7F7F7F"/>
                </a:solidFill>
                <a:latin typeface="Franklin Gothic Book" panose="020B0503020102020204" pitchFamily="34" charset="0"/>
                <a:cs typeface="Arial"/>
              </a:rPr>
              <a:t>0</a:t>
            </a:r>
            <a:r>
              <a:rPr lang="en-US" sz="2000" b="1" dirty="0">
                <a:solidFill>
                  <a:srgbClr val="7F7F7F"/>
                </a:solidFill>
                <a:latin typeface="Franklin Gothic Book" panose="020B0503020102020204" pitchFamily="34" charset="0"/>
                <a:cs typeface="Arial"/>
              </a:rPr>
              <a:t>: ER visit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68350" y="2256477"/>
            <a:ext cx="0" cy="287337"/>
          </a:xfrm>
          <a:prstGeom prst="line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977" name="Content Placeholder 2"/>
          <p:cNvSpPr txBox="1">
            <a:spLocks/>
          </p:cNvSpPr>
          <p:nvPr/>
        </p:nvSpPr>
        <p:spPr bwMode="auto">
          <a:xfrm>
            <a:off x="5627687" y="2609563"/>
            <a:ext cx="29448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/>
              </a:rPr>
              <a:t>Over 10 days after visits, observe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/>
              </a:rPr>
              <a:t>Tests, Treatment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cs typeface="Arial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cs typeface="Arial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5554663" y="1244708"/>
            <a:ext cx="0" cy="2633025"/>
          </a:xfrm>
          <a:prstGeom prst="line">
            <a:avLst/>
          </a:prstGeom>
          <a:ln>
            <a:prstDash val="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82613" y="1146282"/>
            <a:ext cx="4857750" cy="600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i="1" dirty="0">
                <a:latin typeface="Franklin Gothic Book" panose="020B0503020102020204" pitchFamily="34" charset="0"/>
                <a:cs typeface="Arial"/>
              </a:rPr>
              <a:t>Features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667375" y="1146282"/>
            <a:ext cx="2905125" cy="600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Font typeface="Arial" charset="0"/>
              <a:buNone/>
              <a:defRPr sz="2000" i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Franklin Gothic Book" panose="020B0503020102020204" pitchFamily="34" charset="0"/>
                <a:cs typeface="Arial"/>
              </a:rPr>
              <a:t>Outcomes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B37AC1-80DA-BF4C-B740-26D8CB4E56B0}"/>
              </a:ext>
            </a:extLst>
          </p:cNvPr>
          <p:cNvSpPr txBox="1">
            <a:spLocks/>
          </p:cNvSpPr>
          <p:nvPr/>
        </p:nvSpPr>
        <p:spPr bwMode="auto">
          <a:xfrm>
            <a:off x="457200" y="4059180"/>
            <a:ext cx="8229600" cy="108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i="1" dirty="0"/>
              <a:t>n</a:t>
            </a:r>
            <a:r>
              <a:rPr lang="is-IS" dirty="0"/>
              <a:t> = </a:t>
            </a:r>
            <a:r>
              <a:rPr lang="en-US" dirty="0">
                <a:latin typeface="Franklin Gothic Book" panose="020B0503020102020204" pitchFamily="34" charset="0"/>
              </a:rPr>
              <a:t>246,265 ER visits (129,859 patients), 2012-15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Remove: ≥80yo, serious illness, nursing home, etc. </a:t>
            </a:r>
          </a:p>
          <a:p>
            <a:endParaRPr lang="en-US" sz="2000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Train ensemble (</a:t>
            </a:r>
            <a:r>
              <a:rPr lang="en-US" dirty="0" err="1">
                <a:latin typeface="Franklin Gothic Book" panose="020B0503020102020204" pitchFamily="34" charset="0"/>
              </a:rPr>
              <a:t>xgb+lasso</a:t>
            </a:r>
            <a:r>
              <a:rPr lang="en-US" dirty="0">
                <a:latin typeface="Franklin Gothic Book" panose="020B0503020102020204" pitchFamily="34" charset="0"/>
              </a:rPr>
              <a:t>) in a 3/4 random sample 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Predict yield, </a:t>
            </a:r>
            <a:r>
              <a:rPr lang="en-US" i="1" dirty="0">
                <a:latin typeface="Book Antiqua" panose="02040602050305030304" pitchFamily="18" charset="0"/>
              </a:rPr>
              <a:t>E[Y|X,T=1],</a:t>
            </a:r>
            <a:r>
              <a:rPr lang="en-US" dirty="0">
                <a:latin typeface="Franklin Gothic Book" panose="020B0503020102020204" pitchFamily="34" charset="0"/>
              </a:rPr>
              <a:t> as proxy for blockage </a:t>
            </a:r>
            <a:r>
              <a:rPr lang="en-US" i="1" dirty="0">
                <a:latin typeface="Book Antiqua" panose="02040602050305030304" pitchFamily="18" charset="0"/>
              </a:rPr>
              <a:t>B</a:t>
            </a:r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Show results from 1/4 hold-out set only</a:t>
            </a:r>
          </a:p>
        </p:txBody>
      </p:sp>
    </p:spTree>
    <p:extLst>
      <p:ext uri="{BB962C8B-B14F-4D97-AF65-F5344CB8AC3E}">
        <p14:creationId xmlns:p14="http://schemas.microsoft.com/office/powerpoint/2010/main" val="243717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B7BB84-2CE0-3B4D-8BB8-0F0DDF2DF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1" y="896424"/>
            <a:ext cx="8556534" cy="5874205"/>
          </a:xfrm>
          <a:prstGeom prst="rect">
            <a:avLst/>
          </a:prstGeom>
        </p:spPr>
      </p:pic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lvl="1"/>
            <a:r>
              <a:rPr lang="en-US" dirty="0">
                <a:latin typeface="Franklin Gothic Book" panose="020B0503020102020204" pitchFamily="34" charset="0"/>
                <a:cs typeface="Arial"/>
              </a:rPr>
              <a:t>Tested patients: Predictable variation in yield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9EDF34-7750-C149-AD7B-E875E98D1029}"/>
              </a:ext>
            </a:extLst>
          </p:cNvPr>
          <p:cNvCxnSpPr>
            <a:cxnSpLocks/>
          </p:cNvCxnSpPr>
          <p:nvPr/>
        </p:nvCxnSpPr>
        <p:spPr>
          <a:xfrm>
            <a:off x="896046" y="4777337"/>
            <a:ext cx="775216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9CF81B-D6B2-CF4A-BD73-CDA3B9ADDB72}"/>
              </a:ext>
            </a:extLst>
          </p:cNvPr>
          <p:cNvSpPr txBox="1"/>
          <p:nvPr/>
        </p:nvSpPr>
        <p:spPr>
          <a:xfrm>
            <a:off x="6237962" y="4799639"/>
            <a:ext cx="241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Average: 14.3%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($89,714/life-year)</a:t>
            </a:r>
          </a:p>
          <a:p>
            <a:pPr algn="r"/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r"/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7DEF5-ECC5-C443-BCAE-25F46671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49" y="3088308"/>
            <a:ext cx="3430997" cy="120032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  <a:cs typeface="Arial"/>
              </a:rPr>
              <a:t>Lowest bin: </a:t>
            </a:r>
            <a:r>
              <a:rPr lang="en-US" sz="2400" b="1" dirty="0">
                <a:latin typeface="Franklin Gothic Book" panose="020B0503020102020204" pitchFamily="34" charset="0"/>
                <a:cs typeface="Arial"/>
              </a:rPr>
              <a:t>1.6% yield</a:t>
            </a:r>
          </a:p>
          <a:p>
            <a:r>
              <a:rPr lang="en-US" sz="2400" dirty="0">
                <a:latin typeface="Franklin Gothic Book" panose="020B0503020102020204" pitchFamily="34" charset="0"/>
                <a:cs typeface="Arial"/>
              </a:rPr>
              <a:t>($1.35 million/life year)</a:t>
            </a:r>
          </a:p>
          <a:p>
            <a:r>
              <a:rPr lang="en-US" sz="2400" b="1" dirty="0">
                <a:latin typeface="Franklin Gothic Book" panose="020B0503020102020204" pitchFamily="34" charset="0"/>
                <a:cs typeface="Arial"/>
              </a:rPr>
              <a:t>Over-testing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863EC6E-F818-AF4C-AB45-2B71976E7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5716" y="33546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DFF944-1DE9-E94D-8432-A1A43A58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039" y="1085595"/>
            <a:ext cx="3200207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  <a:cs typeface="Arial"/>
              </a:rPr>
              <a:t>Top bin: </a:t>
            </a:r>
            <a:r>
              <a:rPr lang="en-US" sz="2400" b="1" dirty="0">
                <a:latin typeface="Franklin Gothic Book" panose="020B0503020102020204" pitchFamily="34" charset="0"/>
                <a:cs typeface="Arial"/>
              </a:rPr>
              <a:t>52.0% yield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94C0E-5202-A44D-BFCC-441B888F1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040" y="1486016"/>
            <a:ext cx="2687444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Franklin Gothic Book" panose="020B0503020102020204" pitchFamily="34" charset="0"/>
                <a:cs typeface="Arial"/>
              </a:rPr>
              <a:t>($46,017/life year)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0DA637-9C95-354A-9E64-6A02D2A3CD20}"/>
              </a:ext>
            </a:extLst>
          </p:cNvPr>
          <p:cNvCxnSpPr>
            <a:cxnSpLocks/>
          </p:cNvCxnSpPr>
          <p:nvPr/>
        </p:nvCxnSpPr>
        <p:spPr>
          <a:xfrm>
            <a:off x="1281639" y="4288637"/>
            <a:ext cx="0" cy="13118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29DAC5-A3FB-6944-B4F9-DB91490DBC09}"/>
              </a:ext>
            </a:extLst>
          </p:cNvPr>
          <p:cNvCxnSpPr>
            <a:cxnSpLocks/>
          </p:cNvCxnSpPr>
          <p:nvPr/>
        </p:nvCxnSpPr>
        <p:spPr>
          <a:xfrm>
            <a:off x="7044484" y="1797532"/>
            <a:ext cx="1158222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FE539-81E0-FE4A-BF7A-75E227F19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040" y="1969982"/>
            <a:ext cx="3011948" cy="120032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  <a:cs typeface="Arial"/>
              </a:rPr>
              <a:t>Seems high value </a:t>
            </a:r>
            <a:r>
              <a:rPr lang="en-US" sz="2400" dirty="0">
                <a:solidFill>
                  <a:srgbClr val="FF0000"/>
                </a:solidFill>
                <a:latin typeface="Franklin Gothic Book" panose="020B0503020102020204" pitchFamily="34" charset="0"/>
                <a:cs typeface="Arial"/>
              </a:rPr>
              <a:t>…</a:t>
            </a:r>
            <a:r>
              <a:rPr lang="en-US" sz="24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/>
              </a:rPr>
              <a:t>But only 55% tested</a:t>
            </a:r>
          </a:p>
          <a:p>
            <a:r>
              <a:rPr lang="en-US" sz="24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/>
              </a:rPr>
              <a:t>Under-testing?</a:t>
            </a:r>
          </a:p>
        </p:txBody>
      </p:sp>
    </p:spTree>
    <p:extLst>
      <p:ext uri="{BB962C8B-B14F-4D97-AF65-F5344CB8AC3E}">
        <p14:creationId xmlns:p14="http://schemas.microsoft.com/office/powerpoint/2010/main" val="224447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199" y="274638"/>
            <a:ext cx="8483773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7F7F7F"/>
                </a:solidFill>
                <a:latin typeface="Franklin Gothic Book" panose="020B0503020102020204" pitchFamily="34" charset="0"/>
                <a:cs typeface="Arial"/>
              </a:rPr>
              <a:t>Selection into testing means we can’t conclude under-testing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44CF29-9E70-494B-94A3-9E2E226EFD36}"/>
              </a:ext>
            </a:extLst>
          </p:cNvPr>
          <p:cNvSpPr txBox="1">
            <a:spLocks/>
          </p:cNvSpPr>
          <p:nvPr/>
        </p:nvSpPr>
        <p:spPr>
          <a:xfrm>
            <a:off x="457199" y="1039660"/>
            <a:ext cx="8073483" cy="507120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Yes, physicians </a:t>
            </a:r>
            <a:r>
              <a:rPr lang="en-US" dirty="0">
                <a:solidFill>
                  <a:schemeClr val="tx1"/>
                </a:solidFill>
              </a:rPr>
              <a:t>fail to test</a:t>
            </a:r>
            <a:r>
              <a:rPr lang="en-US" dirty="0"/>
              <a:t> apparently high-risk patients</a:t>
            </a:r>
          </a:p>
          <a:p>
            <a:pPr lvl="1"/>
            <a:r>
              <a:rPr lang="en-US" dirty="0"/>
              <a:t>Replicates result of </a:t>
            </a:r>
            <a:r>
              <a:rPr lang="en-US" dirty="0" err="1"/>
              <a:t>Abaluck</a:t>
            </a:r>
            <a:r>
              <a:rPr lang="en-US" dirty="0"/>
              <a:t> et al. 2016</a:t>
            </a:r>
          </a:p>
          <a:p>
            <a:pPr lvl="1"/>
            <a:r>
              <a:rPr lang="en-US" dirty="0"/>
              <a:t>But physicians may leave untested for good reason</a:t>
            </a:r>
          </a:p>
          <a:p>
            <a:pPr lvl="2"/>
            <a:r>
              <a:rPr lang="en-US" dirty="0"/>
              <a:t>Symptoms, exam, ECG, labs, …</a:t>
            </a:r>
          </a:p>
          <a:p>
            <a:pPr lvl="1"/>
            <a:endParaRPr lang="en-US" dirty="0"/>
          </a:p>
          <a:p>
            <a:r>
              <a:rPr lang="en-US" dirty="0"/>
              <a:t>In the tested: We looked at </a:t>
            </a:r>
            <a:r>
              <a:rPr lang="en-US" dirty="0">
                <a:solidFill>
                  <a:schemeClr val="tx1"/>
                </a:solidFill>
              </a:rPr>
              <a:t>test result</a:t>
            </a:r>
            <a:r>
              <a:rPr lang="en-US" dirty="0"/>
              <a:t> to see who’s right</a:t>
            </a:r>
          </a:p>
          <a:p>
            <a:pPr lvl="1"/>
            <a:r>
              <a:rPr lang="en-US" dirty="0"/>
              <a:t>In the untested: </a:t>
            </a:r>
            <a:r>
              <a:rPr lang="en-US" dirty="0">
                <a:solidFill>
                  <a:schemeClr val="tx1"/>
                </a:solidFill>
              </a:rPr>
              <a:t>No test results!</a:t>
            </a:r>
            <a:endParaRPr lang="en-US" dirty="0"/>
          </a:p>
          <a:p>
            <a:pPr lvl="1"/>
            <a:endParaRPr lang="en-US" dirty="0"/>
          </a:p>
          <a:p>
            <a:pPr marL="400050"/>
            <a:r>
              <a:rPr lang="en-US" dirty="0"/>
              <a:t>Solution 1: Compare </a:t>
            </a:r>
            <a:r>
              <a:rPr lang="en-US" dirty="0">
                <a:solidFill>
                  <a:schemeClr val="tx1"/>
                </a:solidFill>
              </a:rPr>
              <a:t>adverse events</a:t>
            </a:r>
            <a:r>
              <a:rPr lang="en-US" dirty="0"/>
              <a:t> in untested </a:t>
            </a:r>
            <a:r>
              <a:rPr lang="en-US" dirty="0" err="1"/>
              <a:t>eligibles</a:t>
            </a:r>
            <a:r>
              <a:rPr lang="en-US" dirty="0"/>
              <a:t> to clinical thresholds from decision rules</a:t>
            </a:r>
          </a:p>
          <a:p>
            <a:pPr marL="400050"/>
            <a:endParaRPr lang="en-US" dirty="0"/>
          </a:p>
          <a:p>
            <a:pPr marL="400050"/>
            <a:r>
              <a:rPr lang="en-US" dirty="0"/>
              <a:t>Solution 2: Exploit a </a:t>
            </a:r>
            <a:r>
              <a:rPr lang="en-US" dirty="0">
                <a:solidFill>
                  <a:schemeClr val="tx1"/>
                </a:solidFill>
              </a:rPr>
              <a:t>quasi-experiment</a:t>
            </a:r>
            <a:r>
              <a:rPr lang="en-US" dirty="0"/>
              <a:t> that shifts testing rate, to measure impact of testing on health</a:t>
            </a:r>
          </a:p>
        </p:txBody>
      </p:sp>
    </p:spTree>
    <p:extLst>
      <p:ext uri="{BB962C8B-B14F-4D97-AF65-F5344CB8AC3E}">
        <p14:creationId xmlns:p14="http://schemas.microsoft.com/office/powerpoint/2010/main" val="195519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559C93D-7AF6-474D-8F75-B36C72186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" y="2071472"/>
            <a:ext cx="6128928" cy="42926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52CE6A-0730-F444-9EF1-2E45DBA2A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89" y="4256202"/>
            <a:ext cx="2914711" cy="2040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68E1B8-B8E7-3343-B2DF-78B3FF138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70" y="2096382"/>
            <a:ext cx="2843353" cy="199034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457199" y="274638"/>
            <a:ext cx="8483773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7F7F7F"/>
                </a:solidFill>
                <a:latin typeface="Franklin Gothic Book" panose="020B0503020102020204" pitchFamily="34" charset="0"/>
                <a:cs typeface="Arial"/>
              </a:rPr>
              <a:t>1a. Untested patients: Short-term adverse events</a:t>
            </a:r>
            <a:endParaRPr lang="en-US" sz="2000" b="1" baseline="30000" dirty="0">
              <a:solidFill>
                <a:schemeClr val="bg1">
                  <a:lumMod val="65000"/>
                </a:schemeClr>
              </a:solidFill>
              <a:latin typeface="Franklin Gothic Book" panose="020B0503020102020204" pitchFamily="34" charset="0"/>
              <a:cs typeface="Arial"/>
            </a:endParaRPr>
          </a:p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cs typeface="Arial"/>
              </a:rPr>
              <a:t>  *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cs typeface="Arial"/>
              </a:rPr>
              <a:t>excluded: usual suspects (frail), those with diagnosed heart problem in 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3B4AD-3DDD-1447-9F9D-68E437E028D3}"/>
              </a:ext>
            </a:extLst>
          </p:cNvPr>
          <p:cNvSpPr txBox="1"/>
          <p:nvPr/>
        </p:nvSpPr>
        <p:spPr>
          <a:xfrm>
            <a:off x="567693" y="2254785"/>
            <a:ext cx="2914543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Adverse cardiac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Diagnosed heart attack or treatment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Confirmed with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Cardiac arrest</a:t>
            </a: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+ Death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23C513-9A1F-1C45-8650-A446E3E7BE3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388145" y="2577951"/>
            <a:ext cx="1183856" cy="0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653D1A-B7DF-F44F-A36C-20A43FFA7BF8}"/>
              </a:ext>
            </a:extLst>
          </p:cNvPr>
          <p:cNvSpPr txBox="1"/>
          <p:nvPr/>
        </p:nvSpPr>
        <p:spPr>
          <a:xfrm>
            <a:off x="6567391" y="2164013"/>
            <a:ext cx="24762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Adverse cardiac events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DA38E2-57CE-CE48-8CA5-52E13DD5D58A}"/>
              </a:ext>
            </a:extLst>
          </p:cNvPr>
          <p:cNvSpPr txBox="1"/>
          <p:nvPr/>
        </p:nvSpPr>
        <p:spPr>
          <a:xfrm>
            <a:off x="6567391" y="4316198"/>
            <a:ext cx="24762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Death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7003D3-B1DD-1C41-93C2-50A26C1E498B}"/>
              </a:ext>
            </a:extLst>
          </p:cNvPr>
          <p:cNvSpPr txBox="1"/>
          <p:nvPr/>
        </p:nvSpPr>
        <p:spPr>
          <a:xfrm>
            <a:off x="4572001" y="2254785"/>
            <a:ext cx="11004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15.6% at 30 days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0264D3-8471-0F4A-96DD-B40718E71B8D}"/>
              </a:ext>
            </a:extLst>
          </p:cNvPr>
          <p:cNvSpPr txBox="1"/>
          <p:nvPr/>
        </p:nvSpPr>
        <p:spPr>
          <a:xfrm>
            <a:off x="8066963" y="4940667"/>
            <a:ext cx="8043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5.6%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7F5EC8-CB22-A54F-9B93-8ADF7DC3495F}"/>
              </a:ext>
            </a:extLst>
          </p:cNvPr>
          <p:cNvSpPr txBox="1"/>
          <p:nvPr/>
        </p:nvSpPr>
        <p:spPr>
          <a:xfrm>
            <a:off x="4466494" y="5126939"/>
            <a:ext cx="127629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2% clinical threshold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140704-D499-EE4C-B989-C43AB2A9963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826545" y="3091556"/>
            <a:ext cx="408625" cy="21531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9EE9E5-6046-B842-84E7-633DD73045A5}"/>
              </a:ext>
            </a:extLst>
          </p:cNvPr>
          <p:cNvCxnSpPr>
            <a:cxnSpLocks/>
          </p:cNvCxnSpPr>
          <p:nvPr/>
        </p:nvCxnSpPr>
        <p:spPr>
          <a:xfrm flipH="1" flipV="1">
            <a:off x="5811244" y="4379434"/>
            <a:ext cx="418045" cy="24726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6309D4F-5286-5940-B750-CA5EF71107CD}"/>
              </a:ext>
            </a:extLst>
          </p:cNvPr>
          <p:cNvSpPr txBox="1">
            <a:spLocks/>
          </p:cNvSpPr>
          <p:nvPr/>
        </p:nvSpPr>
        <p:spPr bwMode="auto">
          <a:xfrm>
            <a:off x="264474" y="1444055"/>
            <a:ext cx="5863873" cy="45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latin typeface="Franklin Gothic Book" panose="020B0503020102020204" pitchFamily="34" charset="0"/>
                <a:cs typeface="Arial"/>
              </a:rPr>
              <a:t>Total Adverse Event Rate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DDC6D10-FCE7-3042-AD21-0E057B4494EC}"/>
              </a:ext>
            </a:extLst>
          </p:cNvPr>
          <p:cNvSpPr txBox="1">
            <a:spLocks/>
          </p:cNvSpPr>
          <p:nvPr/>
        </p:nvSpPr>
        <p:spPr bwMode="auto">
          <a:xfrm>
            <a:off x="6229289" y="1444055"/>
            <a:ext cx="2814350" cy="45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Font typeface="Arial" charset="0"/>
              <a:buNone/>
              <a:defRPr sz="2000" i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Franklin Gothic Book" panose="020B0503020102020204" pitchFamily="34" charset="0"/>
                <a:cs typeface="Arial"/>
              </a:rPr>
              <a:t>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2CB2C-101E-AF47-8EAE-6C316F23FC19}"/>
              </a:ext>
            </a:extLst>
          </p:cNvPr>
          <p:cNvSpPr txBox="1"/>
          <p:nvPr/>
        </p:nvSpPr>
        <p:spPr>
          <a:xfrm>
            <a:off x="5906905" y="35692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6649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143278</TotalTime>
  <Words>1919</Words>
  <Application>Microsoft Macintosh PowerPoint</Application>
  <PresentationFormat>On-screen Show (4:3)</PresentationFormat>
  <Paragraphs>309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Book Antiqua</vt:lpstr>
      <vt:lpstr>Calibri</vt:lpstr>
      <vt:lpstr>Franklin Gothic Book</vt:lpstr>
      <vt:lpstr>Office Theme</vt:lpstr>
      <vt:lpstr>Diagnosing Physician Error A Machine Learning Approach to Low-Value Health</vt:lpstr>
      <vt:lpstr>A dilemma for ER doctors :  Is this a heart attack?</vt:lpstr>
      <vt:lpstr>Our model of testing</vt:lpstr>
      <vt:lpstr>Our empirical tests</vt:lpstr>
      <vt:lpstr>The role of machine learning</vt:lpstr>
      <vt:lpstr>Prediction setup</vt:lpstr>
      <vt:lpstr>Tested patients: Predictable variation in yield</vt:lpstr>
      <vt:lpstr>PowerPoint Presentation</vt:lpstr>
      <vt:lpstr>PowerPoint Presentation</vt:lpstr>
      <vt:lpstr>PowerPoint Presentation</vt:lpstr>
      <vt:lpstr>1b. Untested, unsuspected patients: Short-term adverse events</vt:lpstr>
      <vt:lpstr>2. Quasi-experiment that moves testing rate</vt:lpstr>
      <vt:lpstr>2: Quasi-experiment that moves testing rate</vt:lpstr>
      <vt:lpstr>Policy implication: Incentives can backfire</vt:lpstr>
      <vt:lpstr>Today</vt:lpstr>
      <vt:lpstr>Two behavioral models of the physician</vt:lpstr>
      <vt:lpstr>The nature of physician mis-prediction</vt:lpstr>
      <vt:lpstr>Physicians appear boundedly rational</vt:lpstr>
      <vt:lpstr>Turning this into a statistical test</vt:lpstr>
      <vt:lpstr>Some interesting implications of this</vt:lpstr>
      <vt:lpstr>How well do physicians weight individual variables?</vt:lpstr>
      <vt:lpstr>Some variables are more salient than others</vt:lpstr>
      <vt:lpstr>Physicians over-weight risk signals in salient categories</vt:lpstr>
      <vt:lpstr>Summary</vt:lpstr>
    </vt:vector>
  </TitlesOfParts>
  <Company>Harvard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Ziad</dc:creator>
  <cp:lastModifiedBy>Obermeyer, Ziad,M.D.,M.Phil.</cp:lastModifiedBy>
  <cp:revision>3717</cp:revision>
  <cp:lastPrinted>2019-05-27T05:38:27Z</cp:lastPrinted>
  <dcterms:created xsi:type="dcterms:W3CDTF">2015-03-22T02:21:12Z</dcterms:created>
  <dcterms:modified xsi:type="dcterms:W3CDTF">2022-04-11T02:17:41Z</dcterms:modified>
</cp:coreProperties>
</file>